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9" r:id="rId8"/>
    <p:sldId id="282" r:id="rId9"/>
    <p:sldId id="263" r:id="rId10"/>
    <p:sldId id="264" r:id="rId11"/>
    <p:sldId id="265" r:id="rId12"/>
    <p:sldId id="266" r:id="rId13"/>
    <p:sldId id="283" r:id="rId14"/>
    <p:sldId id="267" r:id="rId15"/>
    <p:sldId id="268" r:id="rId16"/>
    <p:sldId id="270" r:id="rId17"/>
    <p:sldId id="271" r:id="rId18"/>
    <p:sldId id="272" r:id="rId19"/>
    <p:sldId id="273" r:id="rId20"/>
    <p:sldId id="281" r:id="rId21"/>
    <p:sldId id="284" r:id="rId22"/>
    <p:sldId id="274" r:id="rId23"/>
    <p:sldId id="277" r:id="rId24"/>
    <p:sldId id="275" r:id="rId25"/>
    <p:sldId id="278" r:id="rId26"/>
    <p:sldId id="276" r:id="rId27"/>
    <p:sldId id="27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459"/>
    <p:restoredTop sz="54553"/>
  </p:normalViewPr>
  <p:slideViewPr>
    <p:cSldViewPr snapToGrid="0" snapToObjects="1">
      <p:cViewPr>
        <p:scale>
          <a:sx n="73" d="100"/>
          <a:sy n="73" d="100"/>
        </p:scale>
        <p:origin x="9144" y="9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0.tiff>
</file>

<file path=ppt/media/image2.tiff>
</file>

<file path=ppt/media/image3.tiff>
</file>

<file path=ppt/media/image4.tiff>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192C44-FE35-544A-AB1E-395A8AD8658D}" type="datetimeFigureOut">
              <a:rPr lang="en-US" smtClean="0"/>
              <a:t>10/4/17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63084E-94D4-8A46-93FE-3EDBCE5A4BCD}" type="slidenum">
              <a:rPr lang="en-US" smtClean="0"/>
              <a:t>‹#›</a:t>
            </a:fld>
            <a:endParaRPr lang="en-US"/>
          </a:p>
        </p:txBody>
      </p:sp>
    </p:spTree>
    <p:extLst>
      <p:ext uri="{BB962C8B-B14F-4D97-AF65-F5344CB8AC3E}">
        <p14:creationId xmlns:p14="http://schemas.microsoft.com/office/powerpoint/2010/main" val="1469782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r>
              <a:rPr lang="en-US" baseline="0" dirty="0"/>
              <a:t> going to be talking about how technology impacted us with changes, fears , and questions we might have had</a:t>
            </a:r>
          </a:p>
          <a:p>
            <a:endParaRPr lang="en-US" baseline="0" dirty="0"/>
          </a:p>
          <a:p>
            <a:r>
              <a:rPr lang="en-US" baseline="0" dirty="0" err="1"/>
              <a:t>i</a:t>
            </a:r>
            <a:r>
              <a:rPr lang="en-US" baseline="0" dirty="0"/>
              <a:t> am also going to talk about how this technology destroyed many jobs but also created many others.</a:t>
            </a:r>
          </a:p>
          <a:p>
            <a:endParaRPr lang="en-US" baseline="0" dirty="0"/>
          </a:p>
          <a:p>
            <a:r>
              <a:rPr lang="en-US" baseline="0" dirty="0"/>
              <a:t>With the creation of jobs, new skills have to be acquired, and how these new jobs require a different skill level</a:t>
            </a:r>
          </a:p>
          <a:p>
            <a:endParaRPr lang="en-US" baseline="0" dirty="0"/>
          </a:p>
          <a:p>
            <a:r>
              <a:rPr lang="en-US" baseline="0" dirty="0"/>
              <a:t>I am also going to talk about telecommuting and its advantages and disadvantages</a:t>
            </a:r>
          </a:p>
          <a:p>
            <a:endParaRPr lang="en-US" baseline="0" dirty="0"/>
          </a:p>
          <a:p>
            <a:r>
              <a:rPr lang="en-US" baseline="0" dirty="0"/>
              <a:t>And how its helped us unify as a global workforce</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a:t>
            </a:fld>
            <a:endParaRPr lang="en-US"/>
          </a:p>
        </p:txBody>
      </p:sp>
    </p:spTree>
    <p:extLst>
      <p:ext uri="{BB962C8B-B14F-4D97-AF65-F5344CB8AC3E}">
        <p14:creationId xmlns:p14="http://schemas.microsoft.com/office/powerpoint/2010/main" val="13554860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33 million people </a:t>
            </a:r>
            <a:r>
              <a:rPr lang="en-US" dirty="0" err="1" smtClean="0"/>
              <a:t>telecomute</a:t>
            </a:r>
            <a:r>
              <a:rPr lang="en-US" baseline="0" dirty="0" smtClean="0"/>
              <a:t> at least one day per month</a:t>
            </a:r>
            <a:endParaRPr lang="en-US" dirty="0" smtClean="0"/>
          </a:p>
          <a:p>
            <a:endParaRPr lang="en-US" dirty="0" smtClean="0"/>
          </a:p>
          <a:p>
            <a:endParaRPr lang="en-US" dirty="0" smtClean="0"/>
          </a:p>
          <a:p>
            <a:r>
              <a:rPr lang="en-US" dirty="0" smtClean="0"/>
              <a:t>Computer</a:t>
            </a:r>
            <a:r>
              <a:rPr lang="en-US" baseline="0" dirty="0" smtClean="0"/>
              <a:t> </a:t>
            </a:r>
            <a:r>
              <a:rPr lang="en-US" baseline="0" dirty="0"/>
              <a:t>and Communication technologies dramatically changed the way we work and where we work. Millions of people work without going to work.</a:t>
            </a:r>
          </a:p>
          <a:p>
            <a:endParaRPr lang="en-US" baseline="0" dirty="0"/>
          </a:p>
          <a:p>
            <a:r>
              <a:rPr lang="en-US" baseline="0" dirty="0"/>
              <a:t>Telecommuting increases productivity by being able to work for longer hours straight from home.</a:t>
            </a:r>
          </a:p>
          <a:p>
            <a:endParaRPr lang="en-US" baseline="0" dirty="0"/>
          </a:p>
          <a:p>
            <a:endParaRPr lang="en-US" baseline="0" dirty="0"/>
          </a:p>
          <a:p>
            <a:r>
              <a:rPr lang="en-US" baseline="0" dirty="0"/>
              <a:t>Saved money on having a smaller space in an office </a:t>
            </a:r>
          </a:p>
          <a:p>
            <a:endParaRPr lang="en-US" baseline="0" dirty="0"/>
          </a:p>
          <a:p>
            <a:r>
              <a:rPr lang="en-US" baseline="0" dirty="0"/>
              <a:t>It is easier to talk with employers, employees, customers from other countries with different time zones. </a:t>
            </a:r>
          </a:p>
          <a:p>
            <a:endParaRPr lang="en-US" baseline="0" dirty="0"/>
          </a:p>
          <a:p>
            <a:r>
              <a:rPr lang="en-US" baseline="0" dirty="0"/>
              <a:t>Reduces rush hours congestion, saves on gas and less pollution.</a:t>
            </a:r>
          </a:p>
          <a:p>
            <a:endParaRPr lang="en-US" baseline="0" dirty="0"/>
          </a:p>
          <a:p>
            <a:endParaRPr lang="en-US" baseline="0" dirty="0"/>
          </a:p>
          <a:p>
            <a:endParaRPr lang="en-US" baseline="0" dirty="0"/>
          </a:p>
          <a:p>
            <a:r>
              <a:rPr lang="en-US" baseline="0" dirty="0"/>
              <a:t>There could be a blizzard, you could have a broken leg, be old, you will still be able to work. </a:t>
            </a:r>
          </a:p>
          <a:p>
            <a:endParaRPr lang="en-US" baseline="0" dirty="0"/>
          </a:p>
          <a:p>
            <a:r>
              <a:rPr lang="en-US" baseline="0" dirty="0"/>
              <a:t>You can live across the globe , thousands of miles apart and still work.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12</a:t>
            </a:fld>
            <a:endParaRPr lang="en-US"/>
          </a:p>
        </p:txBody>
      </p:sp>
    </p:spTree>
    <p:extLst>
      <p:ext uri="{BB962C8B-B14F-4D97-AF65-F5344CB8AC3E}">
        <p14:creationId xmlns:p14="http://schemas.microsoft.com/office/powerpoint/2010/main" val="968430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Cecily </a:t>
            </a:r>
            <a:r>
              <a:rPr lang="en-US" dirty="0" err="1" smtClean="0"/>
              <a:t>raiborn</a:t>
            </a:r>
            <a:r>
              <a:rPr lang="en-US" dirty="0" smtClean="0"/>
              <a:t> and </a:t>
            </a:r>
            <a:r>
              <a:rPr lang="en-US" dirty="0" err="1" smtClean="0"/>
              <a:t>janet</a:t>
            </a:r>
            <a:r>
              <a:rPr lang="en-US" dirty="0" smtClean="0"/>
              <a:t> b butler</a:t>
            </a:r>
          </a:p>
          <a:p>
            <a:endParaRPr lang="en-US" dirty="0" smtClean="0"/>
          </a:p>
          <a:p>
            <a:endParaRPr lang="en-US" dirty="0" smtClean="0"/>
          </a:p>
          <a:p>
            <a:endParaRPr lang="en-US" dirty="0" smtClean="0"/>
          </a:p>
          <a:p>
            <a:r>
              <a:rPr lang="en-US" dirty="0" smtClean="0"/>
              <a:t>If 53% of</a:t>
            </a:r>
            <a:r>
              <a:rPr lang="en-US" baseline="0" dirty="0" smtClean="0"/>
              <a:t> white collared us employees teleworked 2 days a week then that would mean 9.7 billion gallons of gasoline saved and 38.2 billion in gas prices annually.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13</a:t>
            </a:fld>
            <a:endParaRPr lang="en-US"/>
          </a:p>
        </p:txBody>
      </p:sp>
    </p:spTree>
    <p:extLst>
      <p:ext uri="{BB962C8B-B14F-4D97-AF65-F5344CB8AC3E}">
        <p14:creationId xmlns:p14="http://schemas.microsoft.com/office/powerpoint/2010/main" val="290165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found that the lack of supervision resulted in the</a:t>
            </a:r>
            <a:r>
              <a:rPr lang="en-US" baseline="0" dirty="0"/>
              <a:t> employees lack of cooperate loyalty.</a:t>
            </a:r>
          </a:p>
          <a:p>
            <a:endParaRPr lang="en-US" baseline="0" dirty="0"/>
          </a:p>
          <a:p>
            <a:endParaRPr lang="en-US" baseline="0" dirty="0"/>
          </a:p>
          <a:p>
            <a:r>
              <a:rPr lang="en-US" baseline="0" dirty="0"/>
              <a:t>Some employees needed to be told on the amount of work that they were expected to do at home</a:t>
            </a:r>
          </a:p>
          <a:p>
            <a:endParaRPr lang="en-US" baseline="0" dirty="0"/>
          </a:p>
          <a:p>
            <a:r>
              <a:rPr lang="en-US" baseline="0" dirty="0"/>
              <a:t>Some employers had to match odd hours because of </a:t>
            </a:r>
            <a:r>
              <a:rPr lang="en-US" baseline="0" dirty="0" smtClean="0"/>
              <a:t>time zone </a:t>
            </a:r>
            <a:endParaRPr lang="en-US" baseline="0" dirty="0"/>
          </a:p>
          <a:p>
            <a:r>
              <a:rPr lang="en-US" baseline="0" dirty="0"/>
              <a:t> </a:t>
            </a:r>
          </a:p>
          <a:p>
            <a:endParaRPr lang="en-US" baseline="0" dirty="0"/>
          </a:p>
          <a:p>
            <a:r>
              <a:rPr lang="en-US" baseline="0" dirty="0"/>
              <a:t>Sometimes being around your children can bee a  benefit but it is definitely a distraction</a:t>
            </a:r>
          </a:p>
          <a:p>
            <a:endParaRPr lang="en-US" baseline="0" dirty="0"/>
          </a:p>
          <a:p>
            <a:r>
              <a:rPr lang="en-US" baseline="0" dirty="0"/>
              <a:t>You miss out on the social interaction with your mentors , some people find this a valuable working condition from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14</a:t>
            </a:fld>
            <a:endParaRPr lang="en-US"/>
          </a:p>
        </p:txBody>
      </p:sp>
    </p:spTree>
    <p:extLst>
      <p:ext uri="{BB962C8B-B14F-4D97-AF65-F5344CB8AC3E}">
        <p14:creationId xmlns:p14="http://schemas.microsoft.com/office/powerpoint/2010/main" val="220475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//Outsourcing </a:t>
            </a:r>
            <a:r>
              <a:rPr lang="en-US" dirty="0" smtClean="0"/>
              <a:t>is the act of a company paying another company to build parts for its products </a:t>
            </a:r>
            <a:r>
              <a:rPr lang="en-US" dirty="0" smtClean="0"/>
              <a:t>//or </a:t>
            </a:r>
            <a:r>
              <a:rPr lang="en-US" dirty="0" smtClean="0"/>
              <a:t>provide services. (</a:t>
            </a:r>
            <a:r>
              <a:rPr lang="en-US" dirty="0" err="1" smtClean="0"/>
              <a:t>custumer</a:t>
            </a:r>
            <a:r>
              <a:rPr lang="en-US" dirty="0" smtClean="0"/>
              <a:t> service, marketing, research) . Can be in the same country </a:t>
            </a:r>
            <a:r>
              <a:rPr lang="en-US" dirty="0" smtClean="0"/>
              <a:t>//or </a:t>
            </a:r>
            <a:r>
              <a:rPr lang="en-US" dirty="0" smtClean="0"/>
              <a:t>outside. </a:t>
            </a:r>
          </a:p>
          <a:p>
            <a:r>
              <a:rPr lang="en-US" dirty="0" smtClean="0"/>
              <a:t>//Offshoring </a:t>
            </a:r>
            <a:r>
              <a:rPr lang="en-US" dirty="0" smtClean="0"/>
              <a:t>is hiring companies or employees in</a:t>
            </a:r>
            <a:r>
              <a:rPr lang="en-US" baseline="0" dirty="0" smtClean="0"/>
              <a:t> other countries. </a:t>
            </a:r>
            <a:endParaRPr lang="en-US" dirty="0" smtClean="0"/>
          </a:p>
          <a:p>
            <a:endParaRPr lang="en-US" dirty="0" smtClean="0"/>
          </a:p>
          <a:p>
            <a:r>
              <a:rPr lang="en-US" dirty="0" smtClean="0"/>
              <a:t>With the ability to connect to others with ease it was easy to offshore jobs, offshoring has become a  phenomenon</a:t>
            </a:r>
            <a:r>
              <a:rPr lang="en-US" baseline="0" dirty="0" smtClean="0"/>
              <a:t> and a political issue. </a:t>
            </a:r>
            <a:r>
              <a:rPr lang="en-US" baseline="0" dirty="0" err="1" smtClean="0"/>
              <a:t>Cpmapnies</a:t>
            </a:r>
            <a:r>
              <a:rPr lang="en-US" baseline="0" dirty="0" smtClean="0"/>
              <a:t> normally offshore because its more inexpensive to pay </a:t>
            </a:r>
            <a:r>
              <a:rPr lang="en-US" baseline="0" dirty="0" err="1" smtClean="0"/>
              <a:t>prgrammers</a:t>
            </a:r>
            <a:r>
              <a:rPr lang="en-US" baseline="0" dirty="0" smtClean="0"/>
              <a:t> somewhere else than the U.S</a:t>
            </a:r>
            <a:endParaRPr lang="en-US" baseline="0" dirty="0" smtClean="0"/>
          </a:p>
          <a:p>
            <a:r>
              <a:rPr lang="en-US" baseline="0" dirty="0" smtClean="0"/>
              <a:t>Data processing and Computer programming where the first to be offshored, many to India. </a:t>
            </a:r>
          </a:p>
          <a:p>
            <a:endParaRPr lang="en-US" baseline="0" dirty="0" smtClean="0"/>
          </a:p>
          <a:p>
            <a:endParaRPr lang="en-US" baseline="0" dirty="0" smtClean="0"/>
          </a:p>
          <a:p>
            <a:r>
              <a:rPr lang="en-US" baseline="0" dirty="0" smtClean="0"/>
              <a:t>Companies send back office jobs such as payroll processing to other countries. Some hire other countries to manage their computers and networks. </a:t>
            </a:r>
          </a:p>
          <a:p>
            <a:endParaRPr lang="en-US" baseline="0" dirty="0" smtClean="0"/>
          </a:p>
          <a:p>
            <a:r>
              <a:rPr lang="en-US" baseline="0" dirty="0" smtClean="0"/>
              <a:t>////////Information </a:t>
            </a:r>
            <a:r>
              <a:rPr lang="en-US" baseline="0" dirty="0" smtClean="0"/>
              <a:t>technology jobs largest segment in offshoring, main destinations china and </a:t>
            </a:r>
            <a:r>
              <a:rPr lang="en-US" baseline="0" dirty="0" err="1" smtClean="0"/>
              <a:t>india</a:t>
            </a:r>
            <a:r>
              <a:rPr lang="en-US" baseline="0" dirty="0" smtClean="0"/>
              <a:t>. </a:t>
            </a:r>
          </a:p>
          <a:p>
            <a:endParaRPr lang="en-US" dirty="0" smtClean="0"/>
          </a:p>
          <a:p>
            <a:endParaRPr lang="en-US" dirty="0" smtClean="0"/>
          </a:p>
          <a:p>
            <a:r>
              <a:rPr lang="en-US" dirty="0" smtClean="0"/>
              <a:t>In 2011 Steve</a:t>
            </a:r>
            <a:r>
              <a:rPr lang="en-US" baseline="0" dirty="0" smtClean="0"/>
              <a:t> jobs told president Obama that apple had 700,000 workers in china because 30,000 engineers are needed on site in the factories and apple cannot find enough qualified engineers in the U.S. Jobs also said its easier to build a factory in China but difficult to build one in the united states because of regulations and unnecessary costs. </a:t>
            </a:r>
            <a:endParaRPr lang="en-US" baseline="0" dirty="0" smtClean="0"/>
          </a:p>
          <a:p>
            <a:endParaRPr lang="en-US" baseline="0" dirty="0" smtClean="0"/>
          </a:p>
          <a:p>
            <a:r>
              <a:rPr lang="en-US" baseline="0" dirty="0" smtClean="0"/>
              <a:t>The BLS predicts that a small percentage of mass layoffs result from offshoring. However offshoring will probably increase. </a:t>
            </a:r>
          </a:p>
          <a:p>
            <a:endParaRPr lang="en-US" baseline="0" dirty="0" smtClean="0"/>
          </a:p>
          <a:p>
            <a:r>
              <a:rPr lang="en-US" baseline="0" dirty="0" smtClean="0"/>
              <a:t>With the lower labor costs of offshoring, it creates more jobs in the country where the jobs were offshored to. </a:t>
            </a:r>
            <a:r>
              <a:rPr lang="en-US" baseline="0" dirty="0" err="1" smtClean="0"/>
              <a:t>eX</a:t>
            </a:r>
            <a:r>
              <a:rPr lang="en-US" baseline="0" dirty="0" smtClean="0"/>
              <a:t>: India has a lower working pay, it creates more </a:t>
            </a:r>
            <a:r>
              <a:rPr lang="en-US" baseline="0" dirty="0" err="1" smtClean="0"/>
              <a:t>highskilled</a:t>
            </a:r>
            <a:r>
              <a:rPr lang="en-US" baseline="0" dirty="0" smtClean="0"/>
              <a:t> &amp; </a:t>
            </a:r>
            <a:r>
              <a:rPr lang="en-US" baseline="0" dirty="0" err="1" smtClean="0"/>
              <a:t>lowskilled</a:t>
            </a:r>
            <a:r>
              <a:rPr lang="en-US" baseline="0" dirty="0" smtClean="0"/>
              <a:t> jobs for them. </a:t>
            </a:r>
          </a:p>
          <a:p>
            <a:endParaRPr lang="en-US" baseline="0" dirty="0" smtClean="0"/>
          </a:p>
        </p:txBody>
      </p:sp>
      <p:sp>
        <p:nvSpPr>
          <p:cNvPr id="4" name="Slide Number Placeholder 3"/>
          <p:cNvSpPr>
            <a:spLocks noGrp="1"/>
          </p:cNvSpPr>
          <p:nvPr>
            <p:ph type="sldNum" sz="quarter" idx="10"/>
          </p:nvPr>
        </p:nvSpPr>
        <p:spPr/>
        <p:txBody>
          <a:bodyPr/>
          <a:lstStyle/>
          <a:p>
            <a:fld id="{2D63084E-94D4-8A46-93FE-3EDBCE5A4BCD}" type="slidenum">
              <a:rPr lang="en-US" smtClean="0"/>
              <a:t>15</a:t>
            </a:fld>
            <a:endParaRPr lang="en-US"/>
          </a:p>
        </p:txBody>
      </p:sp>
    </p:spTree>
    <p:extLst>
      <p:ext uri="{BB962C8B-B14F-4D97-AF65-F5344CB8AC3E}">
        <p14:creationId xmlns:p14="http://schemas.microsoft.com/office/powerpoint/2010/main" val="1792859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demand of engineers in </a:t>
            </a:r>
            <a:r>
              <a:rPr lang="en-US" dirty="0" err="1" smtClean="0"/>
              <a:t>india</a:t>
            </a:r>
            <a:r>
              <a:rPr lang="en-US" dirty="0" smtClean="0"/>
              <a:t> which causes the salaries to go up. U.S entrepreneur said salaries of engineers he hired in India went up from</a:t>
            </a:r>
            <a:r>
              <a:rPr lang="en-US" baseline="0" dirty="0" smtClean="0"/>
              <a:t> 25% us salaries to 75% us salaries which </a:t>
            </a:r>
            <a:r>
              <a:rPr lang="en-US" baseline="0" dirty="0" err="1" smtClean="0"/>
              <a:t>wasn</a:t>
            </a:r>
            <a:r>
              <a:rPr lang="mr-IN" baseline="0" dirty="0" smtClean="0"/>
              <a:t>’</a:t>
            </a:r>
            <a:r>
              <a:rPr lang="en-US" baseline="0" dirty="0" smtClean="0"/>
              <a:t>t worth it for his company anymore.</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16</a:t>
            </a:fld>
            <a:endParaRPr lang="en-US"/>
          </a:p>
        </p:txBody>
      </p:sp>
    </p:spTree>
    <p:extLst>
      <p:ext uri="{BB962C8B-B14F-4D97-AF65-F5344CB8AC3E}">
        <p14:creationId xmlns:p14="http://schemas.microsoft.com/office/powerpoint/2010/main" val="330808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Utilitarianism view if we place the amount of money that the programmer will receive in the utilitarianism view, it would</a:t>
            </a:r>
            <a:r>
              <a:rPr lang="en-US" baseline="0" dirty="0"/>
              <a:t> go to the U.S but if we place the average salary in the individual country, it would go to India, </a:t>
            </a:r>
            <a:endParaRPr lang="en-US" dirty="0"/>
          </a:p>
          <a:p>
            <a:endParaRPr lang="en-US" dirty="0"/>
          </a:p>
          <a:p>
            <a:r>
              <a:rPr lang="en-US" dirty="0"/>
              <a:t>Are</a:t>
            </a:r>
            <a:r>
              <a:rPr lang="en-US" baseline="0" dirty="0"/>
              <a:t> we taking advantage of Indian programmers, perhaps exploiting them by paying them less than you would to a U.s programmer? Some people think its unfair that </a:t>
            </a:r>
            <a:r>
              <a:rPr lang="en-US" baseline="0" dirty="0" err="1"/>
              <a:t>indian</a:t>
            </a:r>
            <a:r>
              <a:rPr lang="en-US" baseline="0" dirty="0"/>
              <a:t> programmers get the job by charging cheaper. However using the same logic we can argue that paying more to U.s workers is the same as overpaying, charity or even wasteful. </a:t>
            </a:r>
          </a:p>
          <a:p>
            <a:endParaRPr lang="en-US" baseline="0" dirty="0"/>
          </a:p>
          <a:p>
            <a:r>
              <a:rPr lang="en-US" baseline="0" dirty="0"/>
              <a:t>There is nothing unethical with buyers wanting to pay less and sellers wanting to gain more</a:t>
            </a:r>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17</a:t>
            </a:fld>
            <a:endParaRPr lang="en-US"/>
          </a:p>
        </p:txBody>
      </p:sp>
    </p:spTree>
    <p:extLst>
      <p:ext uri="{BB962C8B-B14F-4D97-AF65-F5344CB8AC3E}">
        <p14:creationId xmlns:p14="http://schemas.microsoft.com/office/powerpoint/2010/main" val="600946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Would it be unethical to hire Indian programmers and not provide them the same benefits we get? For example health insurance, </a:t>
            </a:r>
            <a:r>
              <a:rPr lang="en-US" baseline="0" dirty="0" err="1"/>
              <a:t>a.c’s</a:t>
            </a:r>
            <a:r>
              <a:rPr lang="en-US" baseline="0" dirty="0"/>
              <a:t> in their offices or even crowding them in an office. Or would it be a chance to better their country. Would it be unethical even if their country allows it? </a:t>
            </a:r>
          </a:p>
          <a:p>
            <a:endParaRPr lang="en-US" baseline="0" dirty="0"/>
          </a:p>
          <a:p>
            <a:endParaRPr lang="en-US" baseline="0" dirty="0"/>
          </a:p>
          <a:p>
            <a:r>
              <a:rPr lang="en-US" baseline="0" dirty="0"/>
              <a:t>Weather or not is is ethically required there are several reason on why you might want to pay them more. Paying more than expected might get you a higher morale, more productivity and better loyalty to your company. </a:t>
            </a:r>
          </a:p>
          <a:p>
            <a:endParaRPr lang="en-US" baseline="0" dirty="0"/>
          </a:p>
          <a:p>
            <a:r>
              <a:rPr lang="en-US" baseline="0" dirty="0"/>
              <a:t>Hiring Indian programmers increase the utility of a company and customers. The customers benefit from lower prices and the owners from the profit.</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18</a:t>
            </a:fld>
            <a:endParaRPr lang="en-US"/>
          </a:p>
        </p:txBody>
      </p:sp>
    </p:spTree>
    <p:extLst>
      <p:ext uri="{BB962C8B-B14F-4D97-AF65-F5344CB8AC3E}">
        <p14:creationId xmlns:p14="http://schemas.microsoft.com/office/powerpoint/2010/main" val="1984026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saw how  a </a:t>
            </a:r>
            <a:r>
              <a:rPr lang="en-US" sz="1200" dirty="0" smtClean="0"/>
              <a:t>successful technology eliminates some jobs, but creates others. For</a:t>
            </a:r>
            <a:r>
              <a:rPr lang="en-US" sz="1200" baseline="0" dirty="0" smtClean="0"/>
              <a:t> example we saw how the cellular industry eliminated many telephone operator jobs but it created many jobs in the newer cellular industry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learned that the  education systems adapted to the skills in need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saw how telecommuting had its advantages and disadvantages. From being able to go to work without being at work to working at odd hours because of </a:t>
            </a:r>
            <a:r>
              <a:rPr lang="en-US" sz="1200" baseline="0" dirty="0" err="1" smtClean="0"/>
              <a:t>timezone</a:t>
            </a:r>
            <a:r>
              <a:rPr lang="en-US" sz="1200" baseline="0" dirty="0" smtClean="0"/>
              <a:t> differences.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saw that there is nothing unethical of people wanting to get things for cheaper price and owners wanting to increase their profits.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19</a:t>
            </a:fld>
            <a:endParaRPr lang="en-US"/>
          </a:p>
        </p:txBody>
      </p:sp>
    </p:spTree>
    <p:extLst>
      <p:ext uri="{BB962C8B-B14F-4D97-AF65-F5344CB8AC3E}">
        <p14:creationId xmlns:p14="http://schemas.microsoft.com/office/powerpoint/2010/main" val="14102109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20</a:t>
            </a:fld>
            <a:endParaRPr lang="en-US"/>
          </a:p>
        </p:txBody>
      </p:sp>
    </p:spTree>
    <p:extLst>
      <p:ext uri="{BB962C8B-B14F-4D97-AF65-F5344CB8AC3E}">
        <p14:creationId xmlns:p14="http://schemas.microsoft.com/office/powerpoint/2010/main" val="7646134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22</a:t>
            </a:fld>
            <a:endParaRPr lang="en-US"/>
          </a:p>
        </p:txBody>
      </p:sp>
    </p:spTree>
    <p:extLst>
      <p:ext uri="{BB962C8B-B14F-4D97-AF65-F5344CB8AC3E}">
        <p14:creationId xmlns:p14="http://schemas.microsoft.com/office/powerpoint/2010/main" val="1166096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Computers</a:t>
            </a:r>
            <a:r>
              <a:rPr lang="en-US" baseline="0" dirty="0"/>
              <a:t> help workers, do work more efficiently and smarter by accessing accurate information via the internet (compared to when it </a:t>
            </a:r>
            <a:r>
              <a:rPr lang="en-US" baseline="0" dirty="0" err="1"/>
              <a:t>wasn</a:t>
            </a:r>
            <a:r>
              <a:rPr lang="mr-IN" baseline="0" dirty="0"/>
              <a:t>’</a:t>
            </a:r>
            <a:r>
              <a:rPr lang="en-US" baseline="0" dirty="0"/>
              <a:t>t advanced 50 / 100 years ago). Computers </a:t>
            </a:r>
            <a:r>
              <a:rPr lang="en-US" baseline="0" dirty="0" err="1"/>
              <a:t>havent</a:t>
            </a:r>
            <a:r>
              <a:rPr lang="en-US" baseline="0" dirty="0"/>
              <a:t> overtaken all work yet:</a:t>
            </a:r>
          </a:p>
          <a:p>
            <a:r>
              <a:rPr lang="en-US" baseline="0" dirty="0"/>
              <a:t>There are still occupations that require humans </a:t>
            </a:r>
            <a:r>
              <a:rPr lang="mr-IN" baseline="0" dirty="0"/>
              <a:t>–</a:t>
            </a:r>
            <a:r>
              <a:rPr lang="en-US" baseline="0" dirty="0"/>
              <a:t> nurses take care of patients and the elderly, construction workers still build with the help of machines. As of now there are still cashiers despite the addition of self checkout. </a:t>
            </a:r>
          </a:p>
          <a:p>
            <a:endParaRPr lang="en-US" baseline="0" dirty="0"/>
          </a:p>
          <a:p>
            <a:r>
              <a:rPr lang="en-US" baseline="0" dirty="0"/>
              <a:t>As technology advances there is the strong possibility that later on computers will be the ones who design buildings and many jobs may be done by computers.</a:t>
            </a:r>
          </a:p>
          <a:p>
            <a:r>
              <a:rPr lang="en-US" baseline="0" dirty="0"/>
              <a:t>Will computers take over all job? Are we going to just tap away on a screen and there be no human interaction. Are there going to be no more humans working on construction sites, will robots take these jobs away.</a:t>
            </a:r>
          </a:p>
          <a:p>
            <a:endParaRPr lang="en-US" baseline="0" dirty="0"/>
          </a:p>
          <a:p>
            <a:r>
              <a:rPr lang="en-US" dirty="0"/>
              <a:t>Many people where scared of unemployment due to the</a:t>
            </a:r>
            <a:r>
              <a:rPr lang="en-US" baseline="0" dirty="0"/>
              <a:t> increased efficiency of computers.</a:t>
            </a:r>
          </a:p>
          <a:p>
            <a:r>
              <a:rPr lang="en-US" baseline="0" dirty="0"/>
              <a:t>People were worried that requiring workers to acquire computer skills was too heavy of a burden and that the need for increased technical training and skills would widen the earning gap between those who learned computers skills and those who did not. </a:t>
            </a:r>
          </a:p>
          <a:p>
            <a:endParaRPr lang="en-US" baseline="0" dirty="0"/>
          </a:p>
          <a:p>
            <a:r>
              <a:rPr lang="en-US" baseline="0" dirty="0"/>
              <a:t>Eventually they would probably have to resort to offshoring which would lead to a huge loss of jobs. (which is the act of hiring people or companies in other countries to perform services for you)</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3</a:t>
            </a:fld>
            <a:endParaRPr lang="en-US"/>
          </a:p>
        </p:txBody>
      </p:sp>
    </p:spTree>
    <p:extLst>
      <p:ext uri="{BB962C8B-B14F-4D97-AF65-F5344CB8AC3E}">
        <p14:creationId xmlns:p14="http://schemas.microsoft.com/office/powerpoint/2010/main" val="1302205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23</a:t>
            </a:fld>
            <a:endParaRPr lang="en-US"/>
          </a:p>
        </p:txBody>
      </p:sp>
    </p:spTree>
    <p:extLst>
      <p:ext uri="{BB962C8B-B14F-4D97-AF65-F5344CB8AC3E}">
        <p14:creationId xmlns:p14="http://schemas.microsoft.com/office/powerpoint/2010/main" val="20339905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24</a:t>
            </a:fld>
            <a:endParaRPr lang="en-US"/>
          </a:p>
        </p:txBody>
      </p:sp>
    </p:spTree>
    <p:extLst>
      <p:ext uri="{BB962C8B-B14F-4D97-AF65-F5344CB8AC3E}">
        <p14:creationId xmlns:p14="http://schemas.microsoft.com/office/powerpoint/2010/main" val="14761575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25</a:t>
            </a:fld>
            <a:endParaRPr lang="en-US"/>
          </a:p>
        </p:txBody>
      </p:sp>
    </p:spTree>
    <p:extLst>
      <p:ext uri="{BB962C8B-B14F-4D97-AF65-F5344CB8AC3E}">
        <p14:creationId xmlns:p14="http://schemas.microsoft.com/office/powerpoint/2010/main" val="9648498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26</a:t>
            </a:fld>
            <a:endParaRPr lang="en-US"/>
          </a:p>
        </p:txBody>
      </p:sp>
    </p:spTree>
    <p:extLst>
      <p:ext uri="{BB962C8B-B14F-4D97-AF65-F5344CB8AC3E}">
        <p14:creationId xmlns:p14="http://schemas.microsoft.com/office/powerpoint/2010/main" val="1066896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27</a:t>
            </a:fld>
            <a:endParaRPr lang="en-US"/>
          </a:p>
        </p:txBody>
      </p:sp>
    </p:spTree>
    <p:extLst>
      <p:ext uri="{BB962C8B-B14F-4D97-AF65-F5344CB8AC3E}">
        <p14:creationId xmlns:p14="http://schemas.microsoft.com/office/powerpoint/2010/main" val="2091351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a:t>
            </a:r>
            <a:r>
              <a:rPr lang="en-US" baseline="0" dirty="0"/>
              <a:t> the majority of these fears were wrong</a:t>
            </a:r>
            <a:r>
              <a:rPr lang="mr-IN" baseline="0" dirty="0"/>
              <a:t>…</a:t>
            </a:r>
            <a:r>
              <a:rPr lang="en-US" baseline="0" dirty="0"/>
              <a:t> The widespread of technology raised significant social questions.</a:t>
            </a:r>
          </a:p>
          <a:p>
            <a:r>
              <a:rPr lang="en-US" baseline="0" dirty="0"/>
              <a:t>How do we deal with the retraining needs that result when computing technology and the internet eliminate jobs </a:t>
            </a:r>
          </a:p>
          <a:p>
            <a:endParaRPr lang="en-US" baseline="0" dirty="0"/>
          </a:p>
          <a:p>
            <a:r>
              <a:rPr lang="en-US" baseline="0" dirty="0"/>
              <a:t>What are some of the advantages or disadvantages of telecommuting? In other words, how will it benefit the job market by working away from the office.</a:t>
            </a:r>
          </a:p>
          <a:p>
            <a:endParaRPr lang="en-US" baseline="0" dirty="0"/>
          </a:p>
          <a:p>
            <a:r>
              <a:rPr lang="en-US" dirty="0"/>
              <a:t>Should employees use</a:t>
            </a:r>
            <a:r>
              <a:rPr lang="en-US" baseline="0" dirty="0"/>
              <a:t> their own  smartphone's or tablets for work?</a:t>
            </a:r>
          </a:p>
          <a:p>
            <a:r>
              <a:rPr lang="en-US" baseline="0" dirty="0"/>
              <a:t>What are some possible risks with that?</a:t>
            </a:r>
          </a:p>
          <a:p>
            <a:endParaRPr lang="en-US" baseline="0" dirty="0"/>
          </a:p>
          <a:p>
            <a:r>
              <a:rPr lang="en-US" baseline="0" dirty="0"/>
              <a:t>With computers developing faster and faster each day, should employers monitor their employees? -&gt; should monitoring be limited?</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4</a:t>
            </a:fld>
            <a:endParaRPr lang="en-US"/>
          </a:p>
        </p:txBody>
      </p:sp>
    </p:spTree>
    <p:extLst>
      <p:ext uri="{BB962C8B-B14F-4D97-AF65-F5344CB8AC3E}">
        <p14:creationId xmlns:p14="http://schemas.microsoft.com/office/powerpoint/2010/main" val="658435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6</a:t>
            </a:fld>
            <a:endParaRPr lang="en-US"/>
          </a:p>
        </p:txBody>
      </p:sp>
    </p:spTree>
    <p:extLst>
      <p:ext uri="{BB962C8B-B14F-4D97-AF65-F5344CB8AC3E}">
        <p14:creationId xmlns:p14="http://schemas.microsoft.com/office/powerpoint/2010/main" val="691208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successful technology eliminates some jobs, but creates others</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7</a:t>
            </a:fld>
            <a:endParaRPr lang="en-US"/>
          </a:p>
        </p:txBody>
      </p:sp>
    </p:spTree>
    <p:extLst>
      <p:ext uri="{BB962C8B-B14F-4D97-AF65-F5344CB8AC3E}">
        <p14:creationId xmlns:p14="http://schemas.microsoft.com/office/powerpoint/2010/main" val="1341072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DEFECTS DROPPED 80%</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8</a:t>
            </a:fld>
            <a:endParaRPr lang="en-US"/>
          </a:p>
        </p:txBody>
      </p:sp>
    </p:spTree>
    <p:extLst>
      <p:ext uri="{BB962C8B-B14F-4D97-AF65-F5344CB8AC3E}">
        <p14:creationId xmlns:p14="http://schemas.microsoft.com/office/powerpoint/2010/main" val="31903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Suggested</a:t>
            </a:r>
            <a:r>
              <a:rPr lang="en-US" baseline="0" dirty="0" smtClean="0"/>
              <a:t> advancement technology does not mean unemployment</a:t>
            </a:r>
          </a:p>
          <a:p>
            <a:endParaRPr lang="en-US" baseline="0" dirty="0" smtClean="0"/>
          </a:p>
          <a:p>
            <a:endParaRPr lang="en-US" baseline="0" dirty="0" smtClean="0"/>
          </a:p>
          <a:p>
            <a:r>
              <a:rPr lang="en-US" dirty="0" smtClean="0"/>
              <a:t>As technology advances it increases the countries growth, living standards and employment. </a:t>
            </a:r>
          </a:p>
          <a:p>
            <a:endParaRPr lang="en-US" dirty="0" smtClean="0"/>
          </a:p>
          <a:p>
            <a:r>
              <a:rPr lang="en-US" dirty="0" smtClean="0"/>
              <a:t>Despite this growth, are we earning less than before?</a:t>
            </a:r>
          </a:p>
          <a:p>
            <a:r>
              <a:rPr lang="en-US" dirty="0" smtClean="0"/>
              <a:t>Technology has made things cheaper. More cars,</a:t>
            </a:r>
            <a:r>
              <a:rPr lang="en-US" baseline="0" dirty="0" smtClean="0"/>
              <a:t> more ac’s, more </a:t>
            </a:r>
            <a:r>
              <a:rPr lang="en-US" baseline="0" dirty="0" err="1" smtClean="0"/>
              <a:t>tvs</a:t>
            </a:r>
            <a:r>
              <a:rPr lang="en-US" baseline="0" dirty="0" smtClean="0"/>
              <a:t>,</a:t>
            </a:r>
          </a:p>
          <a:p>
            <a:r>
              <a:rPr lang="en-US" baseline="0" dirty="0" smtClean="0"/>
              <a:t>Even though things are more economical, taxes are higher than before. </a:t>
            </a:r>
            <a:endParaRPr lang="en-US" dirty="0" smtClean="0"/>
          </a:p>
          <a:p>
            <a:r>
              <a:rPr lang="en-US" dirty="0" smtClean="0"/>
              <a:t>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9</a:t>
            </a:fld>
            <a:endParaRPr lang="en-US"/>
          </a:p>
        </p:txBody>
      </p:sp>
    </p:spTree>
    <p:extLst>
      <p:ext uri="{BB962C8B-B14F-4D97-AF65-F5344CB8AC3E}">
        <p14:creationId xmlns:p14="http://schemas.microsoft.com/office/powerpoint/2010/main" val="848004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people argue Computers eliminate a wider variety of jobs compared to previous advancements.  Ex:</a:t>
            </a:r>
            <a:r>
              <a:rPr lang="en-US" baseline="0" dirty="0"/>
              <a:t> Earlier automation eliminated </a:t>
            </a:r>
            <a:r>
              <a:rPr lang="en-US" baseline="0" dirty="0" err="1"/>
              <a:t>primarely</a:t>
            </a:r>
            <a:r>
              <a:rPr lang="en-US" baseline="0" dirty="0"/>
              <a:t> </a:t>
            </a:r>
            <a:r>
              <a:rPr lang="en-US" baseline="0" dirty="0" err="1"/>
              <a:t>manufactoring</a:t>
            </a:r>
            <a:r>
              <a:rPr lang="en-US" baseline="0" dirty="0"/>
              <a:t> jobs</a:t>
            </a:r>
          </a:p>
          <a:p>
            <a:r>
              <a:rPr lang="en-US" dirty="0"/>
              <a:t>New</a:t>
            </a:r>
            <a:r>
              <a:rPr lang="en-US" baseline="0" dirty="0"/>
              <a:t> jobs that are created require a college degree such as: Computer engineering and System analysis, while jobs such as telephone operators and factory working did not.</a:t>
            </a:r>
          </a:p>
          <a:p>
            <a:r>
              <a:rPr lang="en-US" baseline="0" dirty="0"/>
              <a:t>Computer eliminate more high skilled jobs than other technology's. EX: accountant is replaced by software. </a:t>
            </a:r>
          </a:p>
          <a:p>
            <a:endParaRPr lang="en-US" baseline="0" dirty="0"/>
          </a:p>
          <a:p>
            <a:endParaRPr lang="en-US" dirty="0"/>
          </a:p>
          <a:p>
            <a:endParaRPr lang="en-US" dirty="0"/>
          </a:p>
          <a:p>
            <a:endParaRPr lang="en-US" dirty="0"/>
          </a:p>
          <a:p>
            <a:r>
              <a:rPr lang="en-US" dirty="0"/>
              <a:t>Claudia</a:t>
            </a:r>
            <a:r>
              <a:rPr lang="en-US" baseline="0" dirty="0"/>
              <a:t> </a:t>
            </a:r>
            <a:r>
              <a:rPr lang="en-US" baseline="0" dirty="0" err="1"/>
              <a:t>goldin</a:t>
            </a:r>
            <a:r>
              <a:rPr lang="en-US" baseline="0" dirty="0"/>
              <a:t> &amp; </a:t>
            </a:r>
            <a:r>
              <a:rPr lang="en-US" baseline="0" dirty="0" err="1"/>
              <a:t>lawrence</a:t>
            </a:r>
            <a:r>
              <a:rPr lang="en-US" baseline="0" dirty="0"/>
              <a:t> </a:t>
            </a:r>
            <a:r>
              <a:rPr lang="en-US" baseline="0" dirty="0" err="1"/>
              <a:t>katz</a:t>
            </a:r>
            <a:r>
              <a:rPr lang="en-US" baseline="0" dirty="0"/>
              <a:t> -  Earlier periods of rapid technological development </a:t>
            </a:r>
          </a:p>
          <a:p>
            <a:r>
              <a:rPr lang="en-US" baseline="0" dirty="0"/>
              <a:t>Trained children of necessary skills.</a:t>
            </a:r>
          </a:p>
          <a:p>
            <a:r>
              <a:rPr lang="en-US" dirty="0"/>
              <a:t>Because</a:t>
            </a:r>
            <a:r>
              <a:rPr lang="en-US" baseline="0" dirty="0"/>
              <a:t> more people went to </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2D63084E-94D4-8A46-93FE-3EDBCE5A4BCD}" type="slidenum">
              <a:rPr lang="en-US" smtClean="0"/>
              <a:t>10</a:t>
            </a:fld>
            <a:endParaRPr lang="en-US"/>
          </a:p>
        </p:txBody>
      </p:sp>
    </p:spTree>
    <p:extLst>
      <p:ext uri="{BB962C8B-B14F-4D97-AF65-F5344CB8AC3E}">
        <p14:creationId xmlns:p14="http://schemas.microsoft.com/office/powerpoint/2010/main" val="1491471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not everyone can easily gain the skills that are in demand.</a:t>
            </a:r>
            <a:r>
              <a:rPr lang="en-US" baseline="0" dirty="0"/>
              <a:t> </a:t>
            </a:r>
          </a:p>
          <a:p>
            <a:endParaRPr lang="en-US" baseline="0" dirty="0"/>
          </a:p>
          <a:p>
            <a:r>
              <a:rPr lang="en-US" baseline="0" dirty="0"/>
              <a:t>Companies are willing to hire people people without specific skills because they can train people with automated </a:t>
            </a:r>
            <a:r>
              <a:rPr lang="en-US" baseline="0" dirty="0" err="1"/>
              <a:t>sustems</a:t>
            </a:r>
            <a:r>
              <a:rPr lang="en-US" baseline="0" dirty="0"/>
              <a:t>. </a:t>
            </a:r>
          </a:p>
          <a:p>
            <a:endParaRPr lang="en-US" baseline="0" dirty="0"/>
          </a:p>
          <a:p>
            <a:r>
              <a:rPr lang="en-US" baseline="0" dirty="0"/>
              <a:t>///Walgreens hires unemployed people with mental and physical disabilities.  The disabled ///perform their jobs with the help of electronic gadgets. </a:t>
            </a:r>
          </a:p>
          <a:p>
            <a:endParaRPr lang="en-US" baseline="0" dirty="0"/>
          </a:p>
          <a:p>
            <a:endParaRPr lang="en-US" baseline="0" dirty="0"/>
          </a:p>
          <a:p>
            <a:endParaRPr lang="en-US" baseline="0" dirty="0"/>
          </a:p>
          <a:p>
            <a:r>
              <a:rPr lang="en-US" baseline="0" dirty="0"/>
              <a:t>////Through 2018 BLS predicts that many new jobs will be available that require little to no /////computer skill such as: nursing, and retail</a:t>
            </a:r>
          </a:p>
          <a:p>
            <a:endParaRPr lang="en-US" baseline="0" dirty="0"/>
          </a:p>
          <a:p>
            <a:r>
              <a:rPr lang="en-US" baseline="0" dirty="0"/>
              <a:t>A concern of these technology's would be : are we going to be replaced by automated systems? Will they eliminate white collar profession jobs? </a:t>
            </a:r>
          </a:p>
          <a:p>
            <a:endParaRPr lang="en-US" baseline="0" dirty="0"/>
          </a:p>
          <a:p>
            <a:endParaRPr lang="en-US" baseline="0" dirty="0"/>
          </a:p>
          <a:p>
            <a:r>
              <a:rPr lang="en-US" baseline="0" dirty="0"/>
              <a:t>But despite these concerns, the </a:t>
            </a:r>
            <a:r>
              <a:rPr lang="en-US" baseline="0" dirty="0" err="1"/>
              <a:t>bls</a:t>
            </a:r>
            <a:r>
              <a:rPr lang="en-US" baseline="0" dirty="0"/>
              <a:t> predicts an increase through 2018 of professional jobs with computer software engineering being one of the fastest growing occupations</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11</a:t>
            </a:fld>
            <a:endParaRPr lang="en-US"/>
          </a:p>
        </p:txBody>
      </p:sp>
    </p:spTree>
    <p:extLst>
      <p:ext uri="{BB962C8B-B14F-4D97-AF65-F5344CB8AC3E}">
        <p14:creationId xmlns:p14="http://schemas.microsoft.com/office/powerpoint/2010/main" val="1887693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10/4/17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0.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30914" y="339048"/>
            <a:ext cx="10849510" cy="2845562"/>
          </a:xfrm>
        </p:spPr>
        <p:txBody>
          <a:bodyPr>
            <a:normAutofit fontScale="90000"/>
          </a:bodyPr>
          <a:lstStyle/>
          <a:p>
            <a:r>
              <a:rPr lang="en-US" dirty="0" smtClean="0"/>
              <a:t>Section 6.1 Changes, </a:t>
            </a:r>
            <a:r>
              <a:rPr lang="en-US" dirty="0" smtClean="0"/>
              <a:t>Fears</a:t>
            </a:r>
            <a:r>
              <a:rPr lang="en-US" dirty="0" smtClean="0"/>
              <a:t>, and </a:t>
            </a:r>
            <a:r>
              <a:rPr lang="en-US" dirty="0" smtClean="0"/>
              <a:t>Questions</a:t>
            </a:r>
            <a:r>
              <a:rPr lang="en-US" dirty="0" smtClean="0"/>
              <a:t/>
            </a:r>
            <a:br>
              <a:rPr lang="en-US" dirty="0" smtClean="0"/>
            </a:br>
            <a:r>
              <a:rPr lang="en-US" dirty="0" smtClean="0"/>
              <a:t>Section 6.2 Impacts on Employment </a:t>
            </a:r>
            <a:endParaRPr lang="en-US" dirty="0"/>
          </a:p>
        </p:txBody>
      </p:sp>
      <p:sp>
        <p:nvSpPr>
          <p:cNvPr id="3" name="Subtitle 2"/>
          <p:cNvSpPr>
            <a:spLocks noGrp="1"/>
          </p:cNvSpPr>
          <p:nvPr>
            <p:ph type="subTitle" idx="1"/>
          </p:nvPr>
        </p:nvSpPr>
        <p:spPr>
          <a:xfrm>
            <a:off x="4792779" y="5469466"/>
            <a:ext cx="6987645" cy="1388534"/>
          </a:xfrm>
        </p:spPr>
        <p:txBody>
          <a:bodyPr/>
          <a:lstStyle/>
          <a:p>
            <a:r>
              <a:rPr lang="en-US" dirty="0" smtClean="0"/>
              <a:t>A Gift of Fire by Sara </a:t>
            </a:r>
            <a:r>
              <a:rPr lang="en-US" dirty="0" err="1" smtClean="0"/>
              <a:t>Baase</a:t>
            </a:r>
            <a:endParaRPr lang="en-US" dirty="0" smtClean="0"/>
          </a:p>
          <a:p>
            <a:r>
              <a:rPr lang="en-US" dirty="0" smtClean="0"/>
              <a:t>Presentation by: Kevin Andrade</a:t>
            </a:r>
            <a:endParaRPr lang="en-US" dirty="0"/>
          </a:p>
        </p:txBody>
      </p:sp>
    </p:spTree>
    <p:extLst>
      <p:ext uri="{BB962C8B-B14F-4D97-AF65-F5344CB8AC3E}">
        <p14:creationId xmlns:p14="http://schemas.microsoft.com/office/powerpoint/2010/main" val="1753049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urce of the Term 'You are Fir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5907" y="2990448"/>
            <a:ext cx="2717116" cy="1806882"/>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6.2.2 Changing Skills </a:t>
            </a:r>
            <a:r>
              <a:rPr lang="en-US" sz="3700" dirty="0" smtClean="0"/>
              <a:t>and </a:t>
            </a:r>
            <a:r>
              <a:rPr lang="en-US" sz="3700" dirty="0"/>
              <a:t>Skill levels</a:t>
            </a:r>
            <a:br>
              <a:rPr lang="en-US" sz="3700" dirty="0"/>
            </a:br>
            <a:endParaRPr lang="en-US" sz="3700" dirty="0"/>
          </a:p>
        </p:txBody>
      </p:sp>
      <p:sp>
        <p:nvSpPr>
          <p:cNvPr id="3" name="Content Placeholder 2"/>
          <p:cNvSpPr>
            <a:spLocks noGrp="1"/>
          </p:cNvSpPr>
          <p:nvPr>
            <p:ph idx="1"/>
          </p:nvPr>
        </p:nvSpPr>
        <p:spPr>
          <a:xfrm>
            <a:off x="1484311" y="1871133"/>
            <a:ext cx="6855356" cy="3793067"/>
          </a:xfrm>
        </p:spPr>
        <p:txBody>
          <a:bodyPr>
            <a:normAutofit/>
          </a:bodyPr>
          <a:lstStyle/>
          <a:p>
            <a:r>
              <a:rPr lang="en-US" dirty="0"/>
              <a:t>Computer Vs Previous technological advancements </a:t>
            </a:r>
          </a:p>
          <a:p>
            <a:pPr lvl="1"/>
            <a:r>
              <a:rPr lang="en-US" dirty="0"/>
              <a:t>Wider variety of job elimination</a:t>
            </a:r>
          </a:p>
          <a:p>
            <a:pPr lvl="1"/>
            <a:r>
              <a:rPr lang="en-US" dirty="0"/>
              <a:t>High skilled job elimination </a:t>
            </a:r>
          </a:p>
          <a:p>
            <a:pPr lvl="1"/>
            <a:r>
              <a:rPr lang="en-US" dirty="0"/>
              <a:t>New jobs created == Higher level of education </a:t>
            </a:r>
          </a:p>
          <a:p>
            <a:r>
              <a:rPr lang="en-US" dirty="0"/>
              <a:t>Claudia Goldin &amp; Lawrence Katz research</a:t>
            </a:r>
          </a:p>
          <a:p>
            <a:pPr lvl="1"/>
            <a:r>
              <a:rPr lang="en-US" dirty="0"/>
              <a:t>Education systems adapted </a:t>
            </a:r>
          </a:p>
          <a:p>
            <a:pPr lvl="2"/>
            <a:r>
              <a:rPr lang="en-US" dirty="0"/>
              <a:t>Demand for skill == People gaining skill</a:t>
            </a:r>
          </a:p>
          <a:p>
            <a:pPr lvl="1"/>
            <a:endParaRPr lang="en-US" dirty="0"/>
          </a:p>
          <a:p>
            <a:pPr lvl="2"/>
            <a:endParaRPr lang="en-US" dirty="0"/>
          </a:p>
        </p:txBody>
      </p:sp>
      <p:sp>
        <p:nvSpPr>
          <p:cNvPr id="4" name="TextBox 3"/>
          <p:cNvSpPr txBox="1"/>
          <p:nvPr/>
        </p:nvSpPr>
        <p:spPr>
          <a:xfrm>
            <a:off x="8785907" y="4868214"/>
            <a:ext cx="1539652" cy="369332"/>
          </a:xfrm>
          <a:prstGeom prst="rect">
            <a:avLst/>
          </a:prstGeom>
          <a:noFill/>
        </p:spPr>
        <p:txBody>
          <a:bodyPr wrap="none" rtlCol="0">
            <a:spAutoFit/>
          </a:bodyPr>
          <a:lstStyle/>
          <a:p>
            <a:r>
              <a:rPr lang="en-US" smtClean="0"/>
              <a:t>(</a:t>
            </a:r>
            <a:r>
              <a:rPr lang="en-US" dirty="0" err="1" smtClean="0"/>
              <a:t>Belludi</a:t>
            </a:r>
            <a:r>
              <a:rPr lang="en-US" dirty="0" smtClean="0"/>
              <a:t>, 2010)</a:t>
            </a:r>
            <a:endParaRPr lang="en-US" dirty="0"/>
          </a:p>
        </p:txBody>
      </p:sp>
    </p:spTree>
    <p:extLst>
      <p:ext uri="{BB962C8B-B14F-4D97-AF65-F5344CB8AC3E}">
        <p14:creationId xmlns:p14="http://schemas.microsoft.com/office/powerpoint/2010/main" val="11379409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A2E861A3-F23C-46B8-A38A-4A22E453D993}"/>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0" name="Freeform 6">
              <a:extLst>
                <a:ext uri="{FF2B5EF4-FFF2-40B4-BE49-F238E27FC236}">
                  <a16:creationId xmlns:a16="http://schemas.microsoft.com/office/drawing/2014/main" xmlns="" id="{8BC3D220-643B-4160-B5A9-59DF5D21F410}"/>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1" name="Freeform 7">
              <a:extLst>
                <a:ext uri="{FF2B5EF4-FFF2-40B4-BE49-F238E27FC236}">
                  <a16:creationId xmlns:a16="http://schemas.microsoft.com/office/drawing/2014/main" xmlns="" id="{B92237DE-D518-4625-8392-66D7084588A0}"/>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2" name="Freeform 8">
              <a:extLst>
                <a:ext uri="{FF2B5EF4-FFF2-40B4-BE49-F238E27FC236}">
                  <a16:creationId xmlns:a16="http://schemas.microsoft.com/office/drawing/2014/main" xmlns="" id="{F290F0DD-E80A-4263-94E1-A41F57D84CC5}"/>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3" name="Freeform 9">
              <a:extLst>
                <a:ext uri="{FF2B5EF4-FFF2-40B4-BE49-F238E27FC236}">
                  <a16:creationId xmlns:a16="http://schemas.microsoft.com/office/drawing/2014/main" xmlns="" id="{D78EA7D2-CCEA-435E-873D-36BF0522FFED}"/>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4" name="Freeform 10">
              <a:extLst>
                <a:ext uri="{FF2B5EF4-FFF2-40B4-BE49-F238E27FC236}">
                  <a16:creationId xmlns:a16="http://schemas.microsoft.com/office/drawing/2014/main" xmlns="" id="{9DFA731E-D6BB-42CC-AA05-64023DC81FE6}"/>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5" name="Freeform 11">
              <a:extLst>
                <a:ext uri="{FF2B5EF4-FFF2-40B4-BE49-F238E27FC236}">
                  <a16:creationId xmlns:a16="http://schemas.microsoft.com/office/drawing/2014/main" xmlns="" id="{B00D0483-90FB-4EB4-9770-CA8A310D503B}"/>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7" name="Rounded Rectangle 16">
            <a:extLst>
              <a:ext uri="{FF2B5EF4-FFF2-40B4-BE49-F238E27FC236}">
                <a16:creationId xmlns:a16="http://schemas.microsoft.com/office/drawing/2014/main" xmlns="" id="{DD7EED39-224E-4230-8FD1-B1E1AF6C6E3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648931"/>
            <a:ext cx="540702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3"/>
          <a:srcRect r="-1" b="4161"/>
          <a:stretch/>
        </p:blipFill>
        <p:spPr>
          <a:xfrm>
            <a:off x="6687831" y="1254641"/>
            <a:ext cx="4490730" cy="4303831"/>
          </a:xfrm>
          <a:prstGeom prst="rect">
            <a:avLst/>
          </a:prstGeom>
        </p:spPr>
      </p:pic>
      <p:sp>
        <p:nvSpPr>
          <p:cNvPr id="2" name="Title 1"/>
          <p:cNvSpPr>
            <a:spLocks noGrp="1"/>
          </p:cNvSpPr>
          <p:nvPr>
            <p:ph type="title"/>
          </p:nvPr>
        </p:nvSpPr>
        <p:spPr>
          <a:xfrm>
            <a:off x="1484312" y="685800"/>
            <a:ext cx="4278928" cy="1752599"/>
          </a:xfrm>
        </p:spPr>
        <p:txBody>
          <a:bodyPr>
            <a:normAutofit/>
          </a:bodyPr>
          <a:lstStyle/>
          <a:p>
            <a:pPr algn="l">
              <a:lnSpc>
                <a:spcPct val="90000"/>
              </a:lnSpc>
            </a:pPr>
            <a:r>
              <a:rPr lang="en-US" sz="3700" dirty="0"/>
              <a:t>6.2.2 Changing Skills </a:t>
            </a:r>
            <a:r>
              <a:rPr lang="en-US" sz="3700" dirty="0" smtClean="0"/>
              <a:t>and </a:t>
            </a:r>
            <a:r>
              <a:rPr lang="en-US" sz="3700" dirty="0"/>
              <a:t>Skill levels</a:t>
            </a:r>
            <a:br>
              <a:rPr lang="en-US" sz="3700" dirty="0"/>
            </a:br>
            <a:endParaRPr lang="en-US" sz="3700" dirty="0"/>
          </a:p>
        </p:txBody>
      </p:sp>
      <p:sp>
        <p:nvSpPr>
          <p:cNvPr id="3" name="Content Placeholder 2"/>
          <p:cNvSpPr>
            <a:spLocks noGrp="1"/>
          </p:cNvSpPr>
          <p:nvPr>
            <p:ph idx="1"/>
          </p:nvPr>
        </p:nvSpPr>
        <p:spPr>
          <a:xfrm>
            <a:off x="1505920" y="2090003"/>
            <a:ext cx="4278929" cy="3124201"/>
          </a:xfrm>
        </p:spPr>
        <p:txBody>
          <a:bodyPr>
            <a:normAutofit/>
          </a:bodyPr>
          <a:lstStyle/>
          <a:p>
            <a:r>
              <a:rPr lang="en-US" dirty="0" smtClean="0"/>
              <a:t>Companies </a:t>
            </a:r>
            <a:r>
              <a:rPr lang="en-US" dirty="0"/>
              <a:t>willing to hire unskilled</a:t>
            </a:r>
          </a:p>
          <a:p>
            <a:pPr lvl="1"/>
            <a:r>
              <a:rPr lang="en-US" dirty="0"/>
              <a:t>Software Training</a:t>
            </a:r>
          </a:p>
          <a:p>
            <a:r>
              <a:rPr lang="en-US" dirty="0"/>
              <a:t>Human replacement?</a:t>
            </a:r>
          </a:p>
          <a:p>
            <a:r>
              <a:rPr lang="en-US" dirty="0" smtClean="0"/>
              <a:t>Bureau of Labor Statistics (BLS): </a:t>
            </a:r>
            <a:r>
              <a:rPr lang="en-US" dirty="0"/>
              <a:t>projects increase professional jobs</a:t>
            </a:r>
          </a:p>
        </p:txBody>
      </p:sp>
      <p:sp>
        <p:nvSpPr>
          <p:cNvPr id="5" name="TextBox 4"/>
          <p:cNvSpPr txBox="1"/>
          <p:nvPr/>
        </p:nvSpPr>
        <p:spPr>
          <a:xfrm>
            <a:off x="6096000" y="5979516"/>
            <a:ext cx="2062872" cy="369332"/>
          </a:xfrm>
          <a:prstGeom prst="rect">
            <a:avLst/>
          </a:prstGeom>
          <a:noFill/>
        </p:spPr>
        <p:txBody>
          <a:bodyPr wrap="none" rtlCol="0">
            <a:spAutoFit/>
          </a:bodyPr>
          <a:lstStyle/>
          <a:p>
            <a:r>
              <a:rPr lang="en-US" dirty="0" smtClean="0"/>
              <a:t>(</a:t>
            </a:r>
            <a:r>
              <a:rPr lang="en-US" dirty="0" err="1" smtClean="0"/>
              <a:t>Gurukuntala</a:t>
            </a:r>
            <a:r>
              <a:rPr lang="en-US" dirty="0" smtClean="0"/>
              <a:t>, 2014)</a:t>
            </a:r>
            <a:endParaRPr lang="en-US" dirty="0"/>
          </a:p>
        </p:txBody>
      </p:sp>
    </p:spTree>
    <p:extLst>
      <p:ext uri="{BB962C8B-B14F-4D97-AF65-F5344CB8AC3E}">
        <p14:creationId xmlns:p14="http://schemas.microsoft.com/office/powerpoint/2010/main" val="14396673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35462" r="24227" b="-1"/>
          <a:stretch/>
        </p:blipFill>
        <p:spPr>
          <a:xfrm>
            <a:off x="8785907" y="1998131"/>
            <a:ext cx="2717116" cy="379151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6.2.3 Telecommuting</a:t>
            </a:r>
            <a:br>
              <a:rPr lang="en-US" sz="3700" dirty="0"/>
            </a:br>
            <a:r>
              <a:rPr lang="en-US" sz="3700" dirty="0"/>
              <a:t>Benefits</a:t>
            </a:r>
          </a:p>
        </p:txBody>
      </p:sp>
      <p:sp>
        <p:nvSpPr>
          <p:cNvPr id="3" name="Content Placeholder 2"/>
          <p:cNvSpPr>
            <a:spLocks noGrp="1"/>
          </p:cNvSpPr>
          <p:nvPr>
            <p:ph idx="1"/>
          </p:nvPr>
        </p:nvSpPr>
        <p:spPr>
          <a:xfrm>
            <a:off x="1484311" y="1871133"/>
            <a:ext cx="6855356" cy="3793067"/>
          </a:xfrm>
        </p:spPr>
        <p:txBody>
          <a:bodyPr>
            <a:normAutofit/>
          </a:bodyPr>
          <a:lstStyle/>
          <a:p>
            <a:r>
              <a:rPr lang="en-US" dirty="0"/>
              <a:t>33 million people telecommute</a:t>
            </a:r>
          </a:p>
          <a:p>
            <a:r>
              <a:rPr lang="en-US" dirty="0"/>
              <a:t>Increased productivity</a:t>
            </a:r>
          </a:p>
          <a:p>
            <a:r>
              <a:rPr lang="en-US" dirty="0"/>
              <a:t>Savings on resizing offices</a:t>
            </a:r>
          </a:p>
          <a:p>
            <a:r>
              <a:rPr lang="en-US" dirty="0"/>
              <a:t>Connecting with others</a:t>
            </a:r>
          </a:p>
          <a:p>
            <a:r>
              <a:rPr lang="en-US" dirty="0"/>
              <a:t>Conditions </a:t>
            </a:r>
            <a:r>
              <a:rPr lang="en-US" dirty="0" smtClean="0"/>
              <a:t>won’t </a:t>
            </a:r>
            <a:r>
              <a:rPr lang="en-US" dirty="0"/>
              <a:t>stop you</a:t>
            </a:r>
          </a:p>
        </p:txBody>
      </p:sp>
      <p:sp>
        <p:nvSpPr>
          <p:cNvPr id="5" name="TextBox 4"/>
          <p:cNvSpPr txBox="1"/>
          <p:nvPr/>
        </p:nvSpPr>
        <p:spPr>
          <a:xfrm>
            <a:off x="8785907" y="5916646"/>
            <a:ext cx="1584536" cy="369332"/>
          </a:xfrm>
          <a:prstGeom prst="rect">
            <a:avLst/>
          </a:prstGeom>
          <a:noFill/>
        </p:spPr>
        <p:txBody>
          <a:bodyPr wrap="none" rtlCol="0">
            <a:spAutoFit/>
          </a:bodyPr>
          <a:lstStyle/>
          <a:p>
            <a:r>
              <a:rPr lang="en-US" smtClean="0"/>
              <a:t>(</a:t>
            </a:r>
            <a:r>
              <a:rPr lang="en-US" dirty="0" err="1" smtClean="0"/>
              <a:t>Rivkind</a:t>
            </a:r>
            <a:r>
              <a:rPr lang="en-US" dirty="0" smtClean="0"/>
              <a:t>, 2015)</a:t>
            </a:r>
            <a:endParaRPr lang="en-US" dirty="0"/>
          </a:p>
        </p:txBody>
      </p:sp>
    </p:spTree>
    <p:extLst>
      <p:ext uri="{BB962C8B-B14F-4D97-AF65-F5344CB8AC3E}">
        <p14:creationId xmlns:p14="http://schemas.microsoft.com/office/powerpoint/2010/main" val="15088781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Outside Source: Domestic</a:t>
            </a:r>
            <a:endParaRPr lang="en-US" dirty="0"/>
          </a:p>
        </p:txBody>
      </p:sp>
      <p:sp>
        <p:nvSpPr>
          <p:cNvPr id="3" name="Content Placeholder 2"/>
          <p:cNvSpPr>
            <a:spLocks noGrp="1"/>
          </p:cNvSpPr>
          <p:nvPr>
            <p:ph idx="1"/>
          </p:nvPr>
        </p:nvSpPr>
        <p:spPr>
          <a:xfrm>
            <a:off x="1484311" y="1846948"/>
            <a:ext cx="10018713" cy="3124201"/>
          </a:xfrm>
        </p:spPr>
        <p:txBody>
          <a:bodyPr/>
          <a:lstStyle/>
          <a:p>
            <a:r>
              <a:rPr lang="en-US" dirty="0" smtClean="0"/>
              <a:t>53% employees == 9.7b gas &amp; 38.2b price</a:t>
            </a:r>
          </a:p>
          <a:p>
            <a:r>
              <a:rPr lang="en-US" dirty="0" smtClean="0"/>
              <a:t>Average Travel time:25.5 min</a:t>
            </a:r>
          </a:p>
          <a:p>
            <a:pPr lvl="1"/>
            <a:r>
              <a:rPr lang="en-US" dirty="0" smtClean="0"/>
              <a:t>Almost an extra hour (time + money </a:t>
            </a:r>
            <a:r>
              <a:rPr lang="en-US" dirty="0"/>
              <a:t>= </a:t>
            </a:r>
            <a:r>
              <a:rPr lang="en-US" dirty="0" smtClean="0"/>
              <a:t>profit)</a:t>
            </a:r>
            <a:endParaRPr lang="en-US" dirty="0"/>
          </a:p>
          <a:p>
            <a:r>
              <a:rPr lang="en-US" dirty="0" smtClean="0"/>
              <a:t>Increased profit</a:t>
            </a:r>
            <a:endParaRPr lang="en-US" dirty="0"/>
          </a:p>
        </p:txBody>
      </p:sp>
      <p:sp>
        <p:nvSpPr>
          <p:cNvPr id="4" name="TextBox 3"/>
          <p:cNvSpPr txBox="1"/>
          <p:nvPr/>
        </p:nvSpPr>
        <p:spPr>
          <a:xfrm>
            <a:off x="2147778" y="6211669"/>
            <a:ext cx="10363199" cy="646331"/>
          </a:xfrm>
          <a:prstGeom prst="rect">
            <a:avLst/>
          </a:prstGeom>
          <a:noFill/>
        </p:spPr>
        <p:txBody>
          <a:bodyPr wrap="square" rtlCol="0">
            <a:spAutoFit/>
          </a:bodyPr>
          <a:lstStyle/>
          <a:p>
            <a:r>
              <a:rPr lang="en-US" dirty="0" err="1"/>
              <a:t>Raiborn</a:t>
            </a:r>
            <a:r>
              <a:rPr lang="en-US" dirty="0"/>
              <a:t>, C., &amp; Butler, J. B. (2009). A new look at telecommuting and teleworking. </a:t>
            </a:r>
            <a:r>
              <a:rPr lang="en-US" i="1" dirty="0"/>
              <a:t>Journal Of </a:t>
            </a:r>
            <a:r>
              <a:rPr lang="en-US" i="1" dirty="0" smtClean="0"/>
              <a:t>Corporate			 </a:t>
            </a:r>
            <a:r>
              <a:rPr lang="en-US" i="1" dirty="0"/>
              <a:t>Accounting &amp; Finance (Wiley)</a:t>
            </a:r>
            <a:r>
              <a:rPr lang="en-US" dirty="0"/>
              <a:t>, </a:t>
            </a:r>
            <a:r>
              <a:rPr lang="en-US" i="1" dirty="0"/>
              <a:t>20</a:t>
            </a:r>
            <a:r>
              <a:rPr lang="en-US" dirty="0"/>
              <a:t>(5), 31-39. doi:10.1002/jcaf.20511</a:t>
            </a:r>
            <a:endParaRPr lang="en-US" dirty="0"/>
          </a:p>
        </p:txBody>
      </p:sp>
    </p:spTree>
    <p:extLst>
      <p:ext uri="{BB962C8B-B14F-4D97-AF65-F5344CB8AC3E}">
        <p14:creationId xmlns:p14="http://schemas.microsoft.com/office/powerpoint/2010/main" val="14869822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785907" y="3129701"/>
            <a:ext cx="2717116" cy="152837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6.2.3 Telecommuting</a:t>
            </a:r>
            <a:br>
              <a:rPr lang="en-US" sz="3700" dirty="0"/>
            </a:br>
            <a:r>
              <a:rPr lang="en-US" sz="3700" dirty="0"/>
              <a:t>Problems</a:t>
            </a:r>
          </a:p>
        </p:txBody>
      </p:sp>
      <p:sp>
        <p:nvSpPr>
          <p:cNvPr id="3" name="Content Placeholder 2"/>
          <p:cNvSpPr>
            <a:spLocks noGrp="1"/>
          </p:cNvSpPr>
          <p:nvPr>
            <p:ph idx="1"/>
          </p:nvPr>
        </p:nvSpPr>
        <p:spPr>
          <a:xfrm>
            <a:off x="1484311" y="1998133"/>
            <a:ext cx="6855356" cy="3793067"/>
          </a:xfrm>
        </p:spPr>
        <p:txBody>
          <a:bodyPr>
            <a:normAutofit/>
          </a:bodyPr>
          <a:lstStyle/>
          <a:p>
            <a:r>
              <a:rPr lang="en-US" dirty="0"/>
              <a:t>Lack of supervision == Lack of loyalty</a:t>
            </a:r>
          </a:p>
          <a:p>
            <a:r>
              <a:rPr lang="en-US" dirty="0"/>
              <a:t>Amount of work to be done</a:t>
            </a:r>
          </a:p>
          <a:p>
            <a:r>
              <a:rPr lang="en-US" dirty="0"/>
              <a:t>Time zones</a:t>
            </a:r>
          </a:p>
          <a:p>
            <a:r>
              <a:rPr lang="en-US" dirty="0"/>
              <a:t>Children</a:t>
            </a:r>
          </a:p>
        </p:txBody>
      </p:sp>
      <p:sp>
        <p:nvSpPr>
          <p:cNvPr id="5" name="TextBox 4"/>
          <p:cNvSpPr txBox="1"/>
          <p:nvPr/>
        </p:nvSpPr>
        <p:spPr>
          <a:xfrm>
            <a:off x="8779506" y="4658078"/>
            <a:ext cx="1812612" cy="369332"/>
          </a:xfrm>
          <a:prstGeom prst="rect">
            <a:avLst/>
          </a:prstGeom>
          <a:noFill/>
        </p:spPr>
        <p:txBody>
          <a:bodyPr wrap="none" rtlCol="0">
            <a:spAutoFit/>
          </a:bodyPr>
          <a:lstStyle/>
          <a:p>
            <a:r>
              <a:rPr lang="en-US" dirty="0" smtClean="0"/>
              <a:t>(BBC news, 2017)</a:t>
            </a:r>
            <a:endParaRPr lang="en-US" dirty="0"/>
          </a:p>
        </p:txBody>
      </p:sp>
    </p:spTree>
    <p:extLst>
      <p:ext uri="{BB962C8B-B14F-4D97-AF65-F5344CB8AC3E}">
        <p14:creationId xmlns:p14="http://schemas.microsoft.com/office/powerpoint/2010/main" val="30841079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6.2.4 A Global Workforce</a:t>
            </a:r>
            <a:r>
              <a:rPr lang="en-US" dirty="0"/>
              <a:t/>
            </a:r>
            <a:br>
              <a:rPr lang="en-US" dirty="0"/>
            </a:br>
            <a:r>
              <a:rPr lang="en-US" sz="3000" dirty="0" smtClean="0"/>
              <a:t>Offshoring and the impacts</a:t>
            </a:r>
            <a:endParaRPr lang="en-US" dirty="0"/>
          </a:p>
        </p:txBody>
      </p:sp>
      <p:sp>
        <p:nvSpPr>
          <p:cNvPr id="3" name="Content Placeholder 2"/>
          <p:cNvSpPr>
            <a:spLocks noGrp="1"/>
          </p:cNvSpPr>
          <p:nvPr>
            <p:ph idx="1"/>
          </p:nvPr>
        </p:nvSpPr>
        <p:spPr>
          <a:xfrm>
            <a:off x="1484310" y="2438399"/>
            <a:ext cx="10018713" cy="3124201"/>
          </a:xfrm>
        </p:spPr>
        <p:txBody>
          <a:bodyPr>
            <a:normAutofit/>
          </a:bodyPr>
          <a:lstStyle/>
          <a:p>
            <a:r>
              <a:rPr lang="en-US" dirty="0" smtClean="0"/>
              <a:t>Telecommuting </a:t>
            </a:r>
            <a:r>
              <a:rPr lang="en-US" dirty="0" smtClean="0"/>
              <a:t>helped </a:t>
            </a:r>
            <a:r>
              <a:rPr lang="en-US" dirty="0" smtClean="0"/>
              <a:t>connect</a:t>
            </a:r>
          </a:p>
          <a:p>
            <a:pPr lvl="1"/>
            <a:r>
              <a:rPr lang="en-US" sz="1900" dirty="0" smtClean="0"/>
              <a:t>Inexpensive </a:t>
            </a:r>
            <a:endParaRPr lang="en-US" sz="1900" dirty="0" smtClean="0"/>
          </a:p>
          <a:p>
            <a:pPr lvl="1"/>
            <a:r>
              <a:rPr lang="en-US" sz="1900" dirty="0" smtClean="0"/>
              <a:t>Data Processing &amp; programming first to go</a:t>
            </a:r>
          </a:p>
          <a:p>
            <a:r>
              <a:rPr lang="en-US" dirty="0" smtClean="0"/>
              <a:t>Lack </a:t>
            </a:r>
            <a:r>
              <a:rPr lang="en-US" dirty="0" smtClean="0"/>
              <a:t>of trained professionals</a:t>
            </a:r>
          </a:p>
          <a:p>
            <a:pPr lvl="1"/>
            <a:r>
              <a:rPr lang="en-US" sz="1900" dirty="0" smtClean="0"/>
              <a:t>700,000 factory workers in </a:t>
            </a:r>
            <a:r>
              <a:rPr lang="en-US" sz="1900" dirty="0" smtClean="0"/>
              <a:t>China ( Apple)</a:t>
            </a:r>
          </a:p>
          <a:p>
            <a:r>
              <a:rPr lang="en-US" dirty="0" smtClean="0"/>
              <a:t>BLS reports small percentage of mass layoffs</a:t>
            </a:r>
          </a:p>
        </p:txBody>
      </p:sp>
    </p:spTree>
    <p:extLst>
      <p:ext uri="{BB962C8B-B14F-4D97-AF65-F5344CB8AC3E}">
        <p14:creationId xmlns:p14="http://schemas.microsoft.com/office/powerpoint/2010/main" val="4413818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6.2.4 A Global Workforce</a:t>
            </a:r>
            <a:br>
              <a:rPr lang="en-US" dirty="0"/>
            </a:br>
            <a:r>
              <a:rPr lang="en-US" sz="3000" dirty="0" smtClean="0"/>
              <a:t>Problems and side effects of offshoring</a:t>
            </a:r>
            <a:endParaRPr lang="en-US" sz="3000" dirty="0"/>
          </a:p>
        </p:txBody>
      </p:sp>
      <p:sp>
        <p:nvSpPr>
          <p:cNvPr id="3" name="Content Placeholder 2"/>
          <p:cNvSpPr>
            <a:spLocks noGrp="1"/>
          </p:cNvSpPr>
          <p:nvPr>
            <p:ph idx="1"/>
          </p:nvPr>
        </p:nvSpPr>
        <p:spPr>
          <a:xfrm>
            <a:off x="1484311" y="2240279"/>
            <a:ext cx="10018713" cy="3124201"/>
          </a:xfrm>
        </p:spPr>
        <p:txBody>
          <a:bodyPr/>
          <a:lstStyle/>
          <a:p>
            <a:r>
              <a:rPr lang="en-US" dirty="0" smtClean="0"/>
              <a:t>Foreign accents</a:t>
            </a:r>
          </a:p>
          <a:p>
            <a:r>
              <a:rPr lang="en-US" dirty="0" smtClean="0"/>
              <a:t>Familiarity with products</a:t>
            </a:r>
          </a:p>
          <a:p>
            <a:r>
              <a:rPr lang="en-US" dirty="0" smtClean="0"/>
              <a:t>Working odd hours </a:t>
            </a:r>
          </a:p>
          <a:p>
            <a:r>
              <a:rPr lang="en-US" dirty="0" smtClean="0"/>
              <a:t>Salaries going up</a:t>
            </a:r>
          </a:p>
          <a:p>
            <a:pPr lvl="1"/>
            <a:r>
              <a:rPr lang="en-US" sz="1800" dirty="0" smtClean="0"/>
              <a:t>Offshoring will eventually decline</a:t>
            </a:r>
            <a:endParaRPr lang="en-US" sz="1800" dirty="0"/>
          </a:p>
        </p:txBody>
      </p:sp>
    </p:spTree>
    <p:extLst>
      <p:ext uri="{BB962C8B-B14F-4D97-AF65-F5344CB8AC3E}">
        <p14:creationId xmlns:p14="http://schemas.microsoft.com/office/powerpoint/2010/main" val="19043608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785907" y="2535331"/>
            <a:ext cx="2717116" cy="271711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6.2.4 A Global Workforce</a:t>
            </a:r>
            <a:br>
              <a:rPr lang="en-US" sz="3700" dirty="0"/>
            </a:br>
            <a:r>
              <a:rPr lang="en-US" sz="3700" dirty="0"/>
              <a:t>Ethics of hiring foreign workers</a:t>
            </a:r>
          </a:p>
        </p:txBody>
      </p:sp>
      <p:sp>
        <p:nvSpPr>
          <p:cNvPr id="3" name="Content Placeholder 2"/>
          <p:cNvSpPr>
            <a:spLocks noGrp="1"/>
          </p:cNvSpPr>
          <p:nvPr>
            <p:ph idx="1"/>
          </p:nvPr>
        </p:nvSpPr>
        <p:spPr>
          <a:xfrm>
            <a:off x="1484311" y="1998133"/>
            <a:ext cx="6855356" cy="3793067"/>
          </a:xfrm>
        </p:spPr>
        <p:txBody>
          <a:bodyPr>
            <a:normAutofit/>
          </a:bodyPr>
          <a:lstStyle/>
          <a:p>
            <a:pPr defTabSz="914400">
              <a:spcBef>
                <a:spcPts val="0"/>
              </a:spcBef>
              <a:buClrTx/>
              <a:buSzTx/>
            </a:pPr>
            <a:r>
              <a:rPr lang="en-US" dirty="0"/>
              <a:t>Utilitarianism </a:t>
            </a:r>
          </a:p>
          <a:p>
            <a:pPr lvl="1" defTabSz="914400">
              <a:spcBef>
                <a:spcPts val="0"/>
              </a:spcBef>
              <a:buClrTx/>
              <a:buSzTx/>
            </a:pPr>
            <a:r>
              <a:rPr lang="en-US" dirty="0"/>
              <a:t>Amount of dollars? -&gt; U.S</a:t>
            </a:r>
          </a:p>
          <a:p>
            <a:pPr lvl="1" defTabSz="914400">
              <a:spcBef>
                <a:spcPts val="0"/>
              </a:spcBef>
              <a:buClrTx/>
              <a:buSzTx/>
            </a:pPr>
            <a:r>
              <a:rPr lang="en-US" dirty="0" err="1"/>
              <a:t>Avg</a:t>
            </a:r>
            <a:r>
              <a:rPr lang="en-US" dirty="0"/>
              <a:t> salary -&gt; India </a:t>
            </a:r>
          </a:p>
          <a:p>
            <a:pPr defTabSz="914400">
              <a:spcBef>
                <a:spcPts val="0"/>
              </a:spcBef>
              <a:buClrTx/>
              <a:buSzTx/>
            </a:pPr>
            <a:r>
              <a:rPr lang="en-US" dirty="0"/>
              <a:t>Indian workers vs U.S workers</a:t>
            </a:r>
          </a:p>
          <a:p>
            <a:pPr lvl="1" defTabSz="914400">
              <a:spcBef>
                <a:spcPts val="0"/>
              </a:spcBef>
              <a:buClrTx/>
              <a:buSzTx/>
            </a:pPr>
            <a:r>
              <a:rPr lang="en-US" dirty="0"/>
              <a:t>Exploiting? Unfair? Overpayment? </a:t>
            </a:r>
          </a:p>
          <a:p>
            <a:pPr defTabSz="914400">
              <a:spcBef>
                <a:spcPts val="0"/>
              </a:spcBef>
              <a:buClrTx/>
              <a:buSzTx/>
            </a:pPr>
            <a:r>
              <a:rPr lang="en-US" dirty="0"/>
              <a:t>Buyers pay less, sellers get more</a:t>
            </a:r>
          </a:p>
          <a:p>
            <a:pPr lvl="1" defTabSz="914400">
              <a:spcBef>
                <a:spcPts val="0"/>
              </a:spcBef>
              <a:buClrTx/>
              <a:buSzTx/>
            </a:pPr>
            <a:r>
              <a:rPr lang="en-US" dirty="0"/>
              <a:t>Not unethical</a:t>
            </a:r>
          </a:p>
        </p:txBody>
      </p:sp>
      <p:sp>
        <p:nvSpPr>
          <p:cNvPr id="5" name="TextBox 4"/>
          <p:cNvSpPr txBox="1"/>
          <p:nvPr/>
        </p:nvSpPr>
        <p:spPr>
          <a:xfrm>
            <a:off x="8785907" y="5252447"/>
            <a:ext cx="2238690" cy="369332"/>
          </a:xfrm>
          <a:prstGeom prst="rect">
            <a:avLst/>
          </a:prstGeom>
          <a:noFill/>
        </p:spPr>
        <p:txBody>
          <a:bodyPr wrap="none" rtlCol="0">
            <a:spAutoFit/>
          </a:bodyPr>
          <a:lstStyle/>
          <a:p>
            <a:r>
              <a:rPr lang="en-US" smtClean="0"/>
              <a:t>(</a:t>
            </a:r>
            <a:r>
              <a:rPr lang="en-US" dirty="0" err="1" smtClean="0"/>
              <a:t>Ursulinesenior</a:t>
            </a:r>
            <a:r>
              <a:rPr lang="en-US" dirty="0" smtClean="0"/>
              <a:t>, 2015)</a:t>
            </a:r>
            <a:endParaRPr lang="en-US" dirty="0"/>
          </a:p>
        </p:txBody>
      </p:sp>
    </p:spTree>
    <p:extLst>
      <p:ext uri="{BB962C8B-B14F-4D97-AF65-F5344CB8AC3E}">
        <p14:creationId xmlns:p14="http://schemas.microsoft.com/office/powerpoint/2010/main" val="29337925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5596" r="26749" b="1"/>
          <a:stretch/>
        </p:blipFill>
        <p:spPr>
          <a:xfrm>
            <a:off x="8785907" y="1998131"/>
            <a:ext cx="2717116" cy="379151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6.2.4 A Global Workforce</a:t>
            </a:r>
            <a:br>
              <a:rPr lang="en-US" sz="3700" dirty="0"/>
            </a:br>
            <a:r>
              <a:rPr lang="en-US" sz="3700" dirty="0"/>
              <a:t>Ethics of hiring foreign workers</a:t>
            </a:r>
          </a:p>
        </p:txBody>
      </p:sp>
      <p:sp>
        <p:nvSpPr>
          <p:cNvPr id="3" name="Content Placeholder 2"/>
          <p:cNvSpPr>
            <a:spLocks noGrp="1"/>
          </p:cNvSpPr>
          <p:nvPr>
            <p:ph idx="1"/>
          </p:nvPr>
        </p:nvSpPr>
        <p:spPr>
          <a:xfrm>
            <a:off x="1484311" y="1681610"/>
            <a:ext cx="6855356" cy="3793067"/>
          </a:xfrm>
        </p:spPr>
        <p:txBody>
          <a:bodyPr>
            <a:normAutofit/>
          </a:bodyPr>
          <a:lstStyle/>
          <a:p>
            <a:pPr defTabSz="914400">
              <a:spcBef>
                <a:spcPts val="0"/>
              </a:spcBef>
              <a:buClrTx/>
              <a:buSzTx/>
            </a:pPr>
            <a:r>
              <a:rPr lang="en-US" dirty="0"/>
              <a:t>Benefits?</a:t>
            </a:r>
          </a:p>
          <a:p>
            <a:pPr lvl="1" defTabSz="914400">
              <a:spcBef>
                <a:spcPts val="0"/>
              </a:spcBef>
              <a:buClrTx/>
              <a:buSzTx/>
            </a:pPr>
            <a:r>
              <a:rPr lang="en-US" dirty="0"/>
              <a:t>Health insurance? Crowded offices? </a:t>
            </a:r>
            <a:r>
              <a:rPr lang="en-US" dirty="0" smtClean="0"/>
              <a:t>AC? </a:t>
            </a:r>
            <a:endParaRPr lang="en-US" dirty="0"/>
          </a:p>
          <a:p>
            <a:pPr lvl="1" defTabSz="914400">
              <a:spcBef>
                <a:spcPts val="0"/>
              </a:spcBef>
              <a:buClrTx/>
              <a:buSzTx/>
            </a:pPr>
            <a:r>
              <a:rPr lang="en-US" dirty="0"/>
              <a:t>Unethical? Or chance to better their country?</a:t>
            </a:r>
          </a:p>
          <a:p>
            <a:pPr defTabSz="914400">
              <a:spcBef>
                <a:spcPts val="0"/>
              </a:spcBef>
              <a:buClrTx/>
              <a:buSzTx/>
            </a:pPr>
            <a:r>
              <a:rPr lang="en-US" dirty="0"/>
              <a:t>Pay more == higher morale, productivity, and loyalty</a:t>
            </a:r>
          </a:p>
        </p:txBody>
      </p:sp>
      <p:sp>
        <p:nvSpPr>
          <p:cNvPr id="4" name="TextBox 3"/>
          <p:cNvSpPr txBox="1"/>
          <p:nvPr/>
        </p:nvSpPr>
        <p:spPr>
          <a:xfrm>
            <a:off x="9569302" y="6273209"/>
            <a:ext cx="1383007" cy="369332"/>
          </a:xfrm>
          <a:prstGeom prst="rect">
            <a:avLst/>
          </a:prstGeom>
          <a:noFill/>
        </p:spPr>
        <p:txBody>
          <a:bodyPr wrap="none" rtlCol="0">
            <a:spAutoFit/>
          </a:bodyPr>
          <a:lstStyle/>
          <a:p>
            <a:r>
              <a:rPr lang="en-US" dirty="0" smtClean="0"/>
              <a:t>(Bach, 2017) </a:t>
            </a:r>
            <a:endParaRPr lang="en-US" dirty="0"/>
          </a:p>
        </p:txBody>
      </p:sp>
    </p:spTree>
    <p:extLst>
      <p:ext uri="{BB962C8B-B14F-4D97-AF65-F5344CB8AC3E}">
        <p14:creationId xmlns:p14="http://schemas.microsoft.com/office/powerpoint/2010/main" val="11646722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Summary</a:t>
            </a:r>
            <a:endParaRPr lang="en-US" dirty="0"/>
          </a:p>
        </p:txBody>
      </p:sp>
      <p:sp>
        <p:nvSpPr>
          <p:cNvPr id="3" name="Content Placeholder 2"/>
          <p:cNvSpPr>
            <a:spLocks noGrp="1"/>
          </p:cNvSpPr>
          <p:nvPr>
            <p:ph idx="1"/>
          </p:nvPr>
        </p:nvSpPr>
        <p:spPr>
          <a:xfrm>
            <a:off x="1484311" y="1976885"/>
            <a:ext cx="10018713" cy="3124201"/>
          </a:xfrm>
        </p:spPr>
        <p:txBody>
          <a:bodyPr>
            <a:normAutofit/>
          </a:bodyPr>
          <a:lstStyle/>
          <a:p>
            <a:r>
              <a:rPr lang="en-US" sz="2800" dirty="0" smtClean="0"/>
              <a:t>The destruction and creation of jobs</a:t>
            </a:r>
          </a:p>
          <a:p>
            <a:r>
              <a:rPr lang="en-US" sz="2800" dirty="0" smtClean="0"/>
              <a:t>How people had to adapt to new skills</a:t>
            </a:r>
          </a:p>
          <a:p>
            <a:r>
              <a:rPr lang="en-US" sz="2800" dirty="0" smtClean="0"/>
              <a:t>Impacts of telecommuting</a:t>
            </a:r>
          </a:p>
          <a:p>
            <a:r>
              <a:rPr lang="en-US" sz="2800" dirty="0" smtClean="0"/>
              <a:t>A global workforce </a:t>
            </a:r>
            <a:endParaRPr lang="en-US" sz="2800" dirty="0"/>
          </a:p>
        </p:txBody>
      </p:sp>
    </p:spTree>
    <p:extLst>
      <p:ext uri="{BB962C8B-B14F-4D97-AF65-F5344CB8AC3E}">
        <p14:creationId xmlns:p14="http://schemas.microsoft.com/office/powerpoint/2010/main" val="7607510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424479" y="2634467"/>
            <a:ext cx="5019232" cy="312420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2" name="Title 1"/>
          <p:cNvSpPr>
            <a:spLocks noGrp="1"/>
          </p:cNvSpPr>
          <p:nvPr>
            <p:ph type="title"/>
          </p:nvPr>
        </p:nvSpPr>
        <p:spPr>
          <a:xfrm>
            <a:off x="1183423" y="820992"/>
            <a:ext cx="3173688" cy="5216013"/>
          </a:xfrm>
        </p:spPr>
        <p:txBody>
          <a:bodyPr>
            <a:normAutofit/>
          </a:bodyPr>
          <a:lstStyle/>
          <a:p>
            <a:pPr algn="l"/>
            <a:r>
              <a:rPr lang="en-US" dirty="0"/>
              <a:t>Overview</a:t>
            </a:r>
          </a:p>
        </p:txBody>
      </p:sp>
      <p:sp>
        <p:nvSpPr>
          <p:cNvPr id="3" name="Content Placeholder 2"/>
          <p:cNvSpPr>
            <a:spLocks noGrp="1"/>
          </p:cNvSpPr>
          <p:nvPr>
            <p:ph idx="1"/>
          </p:nvPr>
        </p:nvSpPr>
        <p:spPr>
          <a:xfrm>
            <a:off x="4357111" y="820992"/>
            <a:ext cx="7086600" cy="5216013"/>
          </a:xfrm>
        </p:spPr>
        <p:txBody>
          <a:bodyPr anchor="ctr">
            <a:normAutofit/>
          </a:bodyPr>
          <a:lstStyle/>
          <a:p>
            <a:r>
              <a:rPr lang="en-US" sz="3000" dirty="0"/>
              <a:t>Changes, Fears, and Questions</a:t>
            </a:r>
          </a:p>
          <a:p>
            <a:r>
              <a:rPr lang="en-US" sz="3000" dirty="0"/>
              <a:t>Job Destruction and Creation</a:t>
            </a:r>
          </a:p>
          <a:p>
            <a:r>
              <a:rPr lang="en-US" sz="3000" dirty="0"/>
              <a:t>Changing Skills and Skill Levels</a:t>
            </a:r>
          </a:p>
          <a:p>
            <a:r>
              <a:rPr lang="en-US" sz="3000" dirty="0"/>
              <a:t>Telecommuting</a:t>
            </a:r>
          </a:p>
          <a:p>
            <a:r>
              <a:rPr lang="en-US" sz="3000" dirty="0"/>
              <a:t>A Global Workforce</a:t>
            </a:r>
          </a:p>
          <a:p>
            <a:endParaRPr lang="en-US" sz="2000" dirty="0"/>
          </a:p>
        </p:txBody>
      </p:sp>
    </p:spTree>
    <p:extLst>
      <p:ext uri="{BB962C8B-B14F-4D97-AF65-F5344CB8AC3E}">
        <p14:creationId xmlns:p14="http://schemas.microsoft.com/office/powerpoint/2010/main" val="1190627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0213" y="-148856"/>
            <a:ext cx="8175812" cy="1667433"/>
          </a:xfrm>
        </p:spPr>
        <p:txBody>
          <a:bodyPr/>
          <a:lstStyle/>
          <a:p>
            <a:pPr algn="l"/>
            <a:r>
              <a:rPr lang="en-US" smtClean="0"/>
              <a:t>References</a:t>
            </a:r>
            <a:endParaRPr lang="en-US" dirty="0"/>
          </a:p>
        </p:txBody>
      </p:sp>
      <p:sp>
        <p:nvSpPr>
          <p:cNvPr id="3" name="Content Placeholder 2"/>
          <p:cNvSpPr>
            <a:spLocks noGrp="1"/>
          </p:cNvSpPr>
          <p:nvPr>
            <p:ph idx="1"/>
          </p:nvPr>
        </p:nvSpPr>
        <p:spPr>
          <a:xfrm>
            <a:off x="1470213" y="684860"/>
            <a:ext cx="10721787" cy="6156251"/>
          </a:xfrm>
        </p:spPr>
        <p:txBody>
          <a:bodyPr>
            <a:normAutofit lnSpcReduction="10000"/>
          </a:bodyPr>
          <a:lstStyle/>
          <a:p>
            <a:pPr marL="0" indent="0" algn="just">
              <a:buNone/>
            </a:pPr>
            <a:r>
              <a:rPr lang="en-US" sz="1500" dirty="0"/>
              <a:t>Andrei, M. (2017). Chinese factory replaces 90% of human workers with robots. Production rises by 250%, defects drop by </a:t>
            </a:r>
            <a:r>
              <a:rPr lang="en-US" sz="1500" dirty="0" smtClean="0"/>
              <a:t>80% 	Retrieved </a:t>
            </a:r>
            <a:r>
              <a:rPr lang="en-US" sz="1500" dirty="0"/>
              <a:t>from </a:t>
            </a:r>
            <a:r>
              <a:rPr lang="en-US" sz="1500" dirty="0" smtClean="0"/>
              <a:t>https</a:t>
            </a:r>
            <a:r>
              <a:rPr lang="en-US" sz="1500" dirty="0"/>
              <a:t>://</a:t>
            </a:r>
            <a:r>
              <a:rPr lang="en-US" sz="1500" dirty="0" err="1"/>
              <a:t>www.zmescience.com</a:t>
            </a:r>
            <a:r>
              <a:rPr lang="en-US" sz="1500" dirty="0"/>
              <a:t>/other/economics/china-factory-robots-03022017</a:t>
            </a:r>
            <a:r>
              <a:rPr lang="en-US" sz="1500" dirty="0" smtClean="0"/>
              <a:t>/</a:t>
            </a:r>
          </a:p>
          <a:p>
            <a:pPr marL="0" indent="0" algn="just">
              <a:buNone/>
            </a:pPr>
            <a:r>
              <a:rPr lang="en-US" sz="1400" dirty="0"/>
              <a:t>B. (2017, March 11). [Digital image]. Retrieved </a:t>
            </a:r>
            <a:r>
              <a:rPr lang="en-US" sz="1400" dirty="0" smtClean="0"/>
              <a:t>from																 http</a:t>
            </a:r>
            <a:r>
              <a:rPr lang="en-US" sz="1400" dirty="0"/>
              <a:t>://</a:t>
            </a:r>
            <a:r>
              <a:rPr lang="en-US" sz="1400" dirty="0" err="1" smtClean="0"/>
              <a:t>ichef.bbci.co.uk</a:t>
            </a:r>
            <a:r>
              <a:rPr lang="en-US" sz="1400" dirty="0" smtClean="0"/>
              <a:t>/</a:t>
            </a:r>
            <a:r>
              <a:rPr lang="en-US" sz="1400" dirty="0" err="1" smtClean="0"/>
              <a:t>wwfeatures</a:t>
            </a:r>
            <a:r>
              <a:rPr lang="en-US" sz="1400" dirty="0" smtClean="0"/>
              <a:t>/</a:t>
            </a:r>
            <a:r>
              <a:rPr lang="en-US" sz="1400" dirty="0" err="1" smtClean="0"/>
              <a:t>wm</a:t>
            </a:r>
            <a:r>
              <a:rPr lang="en-US" sz="1400" dirty="0" smtClean="0"/>
              <a:t>/live/624_351/images/live/p0/4w/</a:t>
            </a:r>
            <a:r>
              <a:rPr lang="en-US" sz="1400" dirty="0" err="1" smtClean="0"/>
              <a:t>gy</a:t>
            </a:r>
            <a:r>
              <a:rPr lang="en-US" sz="1400" dirty="0" smtClean="0"/>
              <a:t>/p04wgyl9.jpg</a:t>
            </a:r>
            <a:endParaRPr lang="en-US" sz="1500" dirty="0" smtClean="0"/>
          </a:p>
          <a:p>
            <a:pPr marL="0" indent="0" algn="just">
              <a:buNone/>
            </a:pPr>
            <a:r>
              <a:rPr lang="en-US" sz="1500" dirty="0" smtClean="0"/>
              <a:t>Baase</a:t>
            </a:r>
            <a:r>
              <a:rPr lang="en-US" sz="1500" dirty="0"/>
              <a:t>, S. (2013). Gift of Fire: Social, Legal, and Ethical Issues for Computing </a:t>
            </a:r>
            <a:r>
              <a:rPr lang="en-US" sz="1500" dirty="0" smtClean="0"/>
              <a:t>Technology</a:t>
            </a:r>
            <a:r>
              <a:rPr lang="en-US" sz="1500" dirty="0"/>
              <a:t>. </a:t>
            </a:r>
            <a:r>
              <a:rPr lang="en-US" sz="1500" dirty="0" smtClean="0"/>
              <a:t>4th </a:t>
            </a:r>
            <a:r>
              <a:rPr lang="en-US" sz="1500" dirty="0"/>
              <a:t>Edition. NY, NY: Pearson. </a:t>
            </a:r>
            <a:endParaRPr lang="en-US" sz="1500" dirty="0" smtClean="0"/>
          </a:p>
          <a:p>
            <a:pPr marL="0" indent="0" algn="just">
              <a:buNone/>
            </a:pPr>
            <a:r>
              <a:rPr lang="en-US" sz="1500" dirty="0"/>
              <a:t>Bach, A. (2017). [Digital image]. Retrieved from https://</a:t>
            </a:r>
            <a:r>
              <a:rPr lang="en-US" sz="1500" dirty="0" err="1" smtClean="0"/>
              <a:t>cdn-payscale.com</a:t>
            </a:r>
            <a:r>
              <a:rPr lang="en-US" sz="1500" dirty="0" smtClean="0"/>
              <a:t>/content/early-career-success/benefits-101.jpg</a:t>
            </a:r>
          </a:p>
          <a:p>
            <a:pPr marL="0" indent="0" algn="just">
              <a:buNone/>
            </a:pPr>
            <a:r>
              <a:rPr lang="en-US" sz="1500" dirty="0" err="1"/>
              <a:t>Belludi</a:t>
            </a:r>
            <a:r>
              <a:rPr lang="en-US" sz="1500" dirty="0"/>
              <a:t>, N. (2010). [Digital image]. Retrieved from http://</a:t>
            </a:r>
            <a:r>
              <a:rPr lang="en-US" sz="1500" dirty="0" smtClean="0"/>
              <a:t>i1.wp.com/</a:t>
            </a:r>
            <a:r>
              <a:rPr lang="en-US" sz="1500" dirty="0" err="1" smtClean="0"/>
              <a:t>www.rightattitudes.com</a:t>
            </a:r>
            <a:r>
              <a:rPr lang="en-US" sz="1500" dirty="0" smtClean="0"/>
              <a:t>/</a:t>
            </a:r>
            <a:r>
              <a:rPr lang="en-US" sz="1500" dirty="0" err="1" smtClean="0"/>
              <a:t>blogincludes</a:t>
            </a:r>
            <a:r>
              <a:rPr lang="en-US" sz="1500" dirty="0" smtClean="0"/>
              <a:t>/images/</a:t>
            </a:r>
            <a:r>
              <a:rPr lang="en-US" sz="1500" dirty="0" err="1" smtClean="0"/>
              <a:t>You_are_Fired.jpg</a:t>
            </a:r>
            <a:endParaRPr lang="en-US" sz="1500" dirty="0" smtClean="0"/>
          </a:p>
          <a:p>
            <a:pPr marL="0" indent="0" algn="just">
              <a:buNone/>
            </a:pPr>
            <a:r>
              <a:rPr lang="en-US" sz="1500" dirty="0" smtClean="0"/>
              <a:t>Chemnitz, I. (2017). [Digital image]. Retrieved from </a:t>
            </a:r>
            <a:r>
              <a:rPr lang="en-US" sz="1500" dirty="0"/>
              <a:t>https://</a:t>
            </a:r>
            <a:r>
              <a:rPr lang="en-US" sz="1500" dirty="0" err="1"/>
              <a:t>cdn.zmescience.com</a:t>
            </a:r>
            <a:r>
              <a:rPr lang="en-US" sz="1500" dirty="0"/>
              <a:t>/</a:t>
            </a:r>
            <a:r>
              <a:rPr lang="en-US" sz="1500" dirty="0" err="1"/>
              <a:t>wp</a:t>
            </a:r>
            <a:r>
              <a:rPr lang="en-US" sz="1500" dirty="0"/>
              <a:t>-	</a:t>
            </a:r>
            <a:r>
              <a:rPr lang="en-US" sz="1500" dirty="0" smtClean="0"/>
              <a:t>content/uploads/2017/02/1024px-	Industriemuseum_Chemnitz__moderne_KarosserieschweiC39Fanlage_mit_Industrierobotern.jpg</a:t>
            </a:r>
          </a:p>
          <a:p>
            <a:pPr marL="0" indent="0" algn="just">
              <a:buNone/>
            </a:pPr>
            <a:r>
              <a:rPr lang="en-US" sz="1500" dirty="0" smtClean="0"/>
              <a:t>Ego, C. </a:t>
            </a:r>
            <a:r>
              <a:rPr lang="en-US" sz="1500" dirty="0"/>
              <a:t>(</a:t>
            </a:r>
            <a:r>
              <a:rPr lang="en-US" sz="1500" dirty="0" smtClean="0"/>
              <a:t>2016). </a:t>
            </a:r>
            <a:r>
              <a:rPr lang="en-US" sz="1500" dirty="0"/>
              <a:t>[Digital image]. Retrieved </a:t>
            </a:r>
            <a:r>
              <a:rPr lang="en-US" sz="1500" dirty="0" smtClean="0"/>
              <a:t>from </a:t>
            </a:r>
            <a:r>
              <a:rPr lang="en-US" sz="1500" dirty="0"/>
              <a:t>http://</a:t>
            </a:r>
            <a:r>
              <a:rPr lang="en-US" sz="1500" dirty="0" err="1" smtClean="0"/>
              <a:t>www.ctrl</a:t>
            </a:r>
            <a:r>
              <a:rPr lang="en-US" sz="1500" dirty="0" smtClean="0"/>
              <a:t>-alt-</a:t>
            </a:r>
            <a:r>
              <a:rPr lang="en-US" sz="1500" dirty="0" err="1" smtClean="0"/>
              <a:t>ego.com</a:t>
            </a:r>
            <a:r>
              <a:rPr lang="en-US" sz="1500" dirty="0" smtClean="0"/>
              <a:t>/</a:t>
            </a:r>
            <a:r>
              <a:rPr lang="en-US" sz="1500" dirty="0" err="1" smtClean="0"/>
              <a:t>wp</a:t>
            </a:r>
            <a:r>
              <a:rPr lang="en-US" sz="1500" dirty="0" smtClean="0"/>
              <a:t>-content/uploads/2016/08/</a:t>
            </a:r>
            <a:r>
              <a:rPr lang="en-US" sz="1500" dirty="0" err="1" smtClean="0"/>
              <a:t>Depositphotos</a:t>
            </a:r>
            <a:r>
              <a:rPr lang="en-US" sz="1500" dirty="0" smtClean="0"/>
              <a:t>			_41973075_original.jpg</a:t>
            </a:r>
          </a:p>
          <a:p>
            <a:pPr marL="0" indent="0">
              <a:buNone/>
            </a:pPr>
            <a:r>
              <a:rPr lang="en-US" sz="1500" dirty="0" smtClean="0"/>
              <a:t>G</a:t>
            </a:r>
            <a:r>
              <a:rPr lang="en-US" sz="1500" dirty="0"/>
              <a:t>. (2016). Question Clipart - Image (13813) [Digital image]. Retrieved from http://</a:t>
            </a:r>
            <a:r>
              <a:rPr lang="en-US" sz="1500" dirty="0" smtClean="0"/>
              <a:t>gclipart.com/wp-	content/uploads/2017/04/Free-	animated-question-mark-clip-</a:t>
            </a:r>
            <a:r>
              <a:rPr lang="en-US" sz="1500" dirty="0" err="1" smtClean="0"/>
              <a:t>art.jpeg</a:t>
            </a:r>
            <a:endParaRPr lang="en-US" sz="1500" dirty="0" smtClean="0"/>
          </a:p>
          <a:p>
            <a:pPr marL="0" indent="0">
              <a:buNone/>
            </a:pPr>
            <a:r>
              <a:rPr lang="en-US" sz="1500" dirty="0" err="1" smtClean="0"/>
              <a:t>Gurukuntala</a:t>
            </a:r>
            <a:r>
              <a:rPr lang="en-US" sz="1500" dirty="0"/>
              <a:t>, I. (2014, December 5). [Digital image]. Retrieved from http://</a:t>
            </a:r>
            <a:r>
              <a:rPr lang="en-US" sz="1500" dirty="0" smtClean="0"/>
              <a:t>blog.commlabindia.com/wp-	content/uploads/2014/12/using-simulations-in-software-</a:t>
            </a:r>
            <a:r>
              <a:rPr lang="en-US" sz="1500" dirty="0" err="1" smtClean="0"/>
              <a:t>training.jpg</a:t>
            </a:r>
            <a:endParaRPr lang="en-US" sz="1500" dirty="0" smtClean="0"/>
          </a:p>
          <a:p>
            <a:pPr marL="0" indent="0">
              <a:buNone/>
            </a:pPr>
            <a:r>
              <a:rPr lang="en-US" sz="1500" dirty="0" err="1"/>
              <a:t>Rivkind</a:t>
            </a:r>
            <a:r>
              <a:rPr lang="en-US" sz="1500" dirty="0"/>
              <a:t>, S. (2015, February 25). [Digital image]. Retrieved from https://</a:t>
            </a:r>
            <a:r>
              <a:rPr lang="en-US" sz="1500" dirty="0" smtClean="0"/>
              <a:t>staticblog.virtualvocations.com/2015/02/effective-	telecommuting-policy-300x168.jpg</a:t>
            </a:r>
          </a:p>
          <a:p>
            <a:pPr marL="0" indent="0">
              <a:buNone/>
            </a:pPr>
            <a:r>
              <a:rPr lang="en-US" sz="1500" dirty="0" err="1"/>
              <a:t>Raiborn</a:t>
            </a:r>
            <a:r>
              <a:rPr lang="en-US" sz="1500" dirty="0"/>
              <a:t>, C., &amp; Butler, J. B. (2009). A new look at telecommuting and teleworking. </a:t>
            </a:r>
            <a:r>
              <a:rPr lang="en-US" sz="1500" i="1" dirty="0"/>
              <a:t>Journal Of Corporate Accounting &amp; Finance 	(Wiley)</a:t>
            </a:r>
            <a:r>
              <a:rPr lang="en-US" sz="1500" dirty="0"/>
              <a:t>, </a:t>
            </a:r>
            <a:r>
              <a:rPr lang="en-US" sz="1500" i="1" dirty="0"/>
              <a:t>20</a:t>
            </a:r>
            <a:r>
              <a:rPr lang="en-US" sz="1500" dirty="0"/>
              <a:t>(5), 31-39. </a:t>
            </a:r>
            <a:r>
              <a:rPr lang="en-US" sz="1500" dirty="0" smtClean="0"/>
              <a:t>doi:10.1002/jcaf.20511</a:t>
            </a:r>
          </a:p>
          <a:p>
            <a:pPr marL="0" indent="0">
              <a:buNone/>
            </a:pPr>
            <a:r>
              <a:rPr lang="en-US" sz="1500" dirty="0" err="1"/>
              <a:t>Ursulinesenior</a:t>
            </a:r>
            <a:r>
              <a:rPr lang="en-US" sz="1500" dirty="0"/>
              <a:t>. (2015, May 3). [Digital image]. Retrieved </a:t>
            </a:r>
            <a:r>
              <a:rPr lang="en-US" sz="1500" dirty="0" smtClean="0"/>
              <a:t>from 	https</a:t>
            </a:r>
            <a:r>
              <a:rPr lang="en-US" sz="1500" dirty="0"/>
              <a:t>://</a:t>
            </a:r>
            <a:r>
              <a:rPr lang="en-US" sz="1500" dirty="0" err="1" smtClean="0"/>
              <a:t>bearmarketreview.files.wordpress.com</a:t>
            </a:r>
            <a:r>
              <a:rPr lang="en-US" sz="1500" dirty="0" smtClean="0"/>
              <a:t>/2015/05/</a:t>
            </a:r>
            <a:r>
              <a:rPr lang="en-US" sz="1500" dirty="0" err="1" smtClean="0"/>
              <a:t>utilitarianism.jpeg</a:t>
            </a:r>
            <a:endParaRPr lang="en-US" sz="1500" dirty="0" smtClean="0"/>
          </a:p>
        </p:txBody>
      </p:sp>
    </p:spTree>
    <p:extLst>
      <p:ext uri="{BB962C8B-B14F-4D97-AF65-F5344CB8AC3E}">
        <p14:creationId xmlns:p14="http://schemas.microsoft.com/office/powerpoint/2010/main" val="1030256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484322"/>
            <a:ext cx="10018713" cy="1752599"/>
          </a:xfrm>
        </p:spPr>
        <p:txBody>
          <a:bodyPr/>
          <a:lstStyle/>
          <a:p>
            <a:endParaRPr lang="en-US"/>
          </a:p>
        </p:txBody>
      </p:sp>
      <p:sp>
        <p:nvSpPr>
          <p:cNvPr id="3" name="Content Placeholder 2"/>
          <p:cNvSpPr>
            <a:spLocks noGrp="1"/>
          </p:cNvSpPr>
          <p:nvPr>
            <p:ph idx="1"/>
          </p:nvPr>
        </p:nvSpPr>
        <p:spPr>
          <a:xfrm>
            <a:off x="0" y="1"/>
            <a:ext cx="12192000" cy="6858000"/>
          </a:xfrm>
        </p:spPr>
        <p:txBody>
          <a:bodyPr>
            <a:normAutofit/>
          </a:bodyPr>
          <a:lstStyle/>
          <a:p>
            <a:pPr marL="0" indent="0" algn="ctr">
              <a:buNone/>
            </a:pPr>
            <a:r>
              <a:rPr lang="en-US" sz="4500" dirty="0" smtClean="0"/>
              <a:t>Questions?</a:t>
            </a:r>
            <a:endParaRPr lang="en-US" sz="4500" dirty="0"/>
          </a:p>
        </p:txBody>
      </p:sp>
    </p:spTree>
    <p:extLst>
      <p:ext uri="{BB962C8B-B14F-4D97-AF65-F5344CB8AC3E}">
        <p14:creationId xmlns:p14="http://schemas.microsoft.com/office/powerpoint/2010/main" val="13146741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1</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What was </a:t>
            </a:r>
            <a:r>
              <a:rPr lang="en-US" sz="1800" dirty="0" smtClean="0"/>
              <a:t>one of the jobs that technological advancements destroyed?</a:t>
            </a:r>
          </a:p>
          <a:p>
            <a:pPr marL="914400" lvl="1" indent="-457200">
              <a:buFont typeface="+mj-lt"/>
              <a:buAutoNum type="arabicPeriod"/>
            </a:pPr>
            <a:r>
              <a:rPr lang="en-US" sz="1800" dirty="0" smtClean="0"/>
              <a:t>Telephone operators</a:t>
            </a:r>
          </a:p>
          <a:p>
            <a:pPr marL="914400" lvl="1" indent="-457200">
              <a:buFont typeface="+mj-lt"/>
              <a:buAutoNum type="arabicPeriod"/>
            </a:pPr>
            <a:r>
              <a:rPr lang="en-US" sz="1800" dirty="0" smtClean="0"/>
              <a:t>Life </a:t>
            </a:r>
            <a:r>
              <a:rPr lang="en-US" sz="1800" dirty="0"/>
              <a:t>guards</a:t>
            </a:r>
          </a:p>
          <a:p>
            <a:pPr marL="914400" lvl="1" indent="-457200">
              <a:buFont typeface="+mj-lt"/>
              <a:buAutoNum type="arabicPeriod"/>
            </a:pPr>
            <a:r>
              <a:rPr lang="en-US" sz="1800" dirty="0"/>
              <a:t>Cashiers</a:t>
            </a:r>
          </a:p>
          <a:p>
            <a:pPr marL="914400" lvl="1" indent="-457200">
              <a:buFont typeface="+mj-lt"/>
              <a:buAutoNum type="arabicPeriod"/>
            </a:pPr>
            <a:r>
              <a:rPr lang="en-US" sz="1800" dirty="0"/>
              <a:t>Engineers</a:t>
            </a:r>
          </a:p>
          <a:p>
            <a:endParaRPr lang="en-US" sz="1800" dirty="0"/>
          </a:p>
        </p:txBody>
      </p:sp>
    </p:spTree>
    <p:extLst>
      <p:ext uri="{BB962C8B-B14F-4D97-AF65-F5344CB8AC3E}">
        <p14:creationId xmlns:p14="http://schemas.microsoft.com/office/powerpoint/2010/main" val="11165763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1</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What was one of the jobs that technological </a:t>
            </a:r>
            <a:r>
              <a:rPr lang="en-US" sz="1800" dirty="0" smtClean="0"/>
              <a:t>advancements destroyed?</a:t>
            </a:r>
          </a:p>
          <a:p>
            <a:pPr marL="914400" lvl="1" indent="-457200">
              <a:buFont typeface="+mj-lt"/>
              <a:buAutoNum type="arabicPeriod"/>
            </a:pPr>
            <a:r>
              <a:rPr lang="en-US" sz="1800" b="1" dirty="0" smtClean="0"/>
              <a:t>Telephone operators</a:t>
            </a:r>
          </a:p>
          <a:p>
            <a:pPr marL="914400" lvl="1" indent="-457200">
              <a:buFont typeface="+mj-lt"/>
              <a:buAutoNum type="arabicPeriod"/>
            </a:pPr>
            <a:r>
              <a:rPr lang="en-US" sz="1800" dirty="0" smtClean="0"/>
              <a:t>Life </a:t>
            </a:r>
            <a:r>
              <a:rPr lang="en-US" sz="1800" dirty="0"/>
              <a:t>guards</a:t>
            </a:r>
          </a:p>
          <a:p>
            <a:pPr marL="914400" lvl="1" indent="-457200">
              <a:buFont typeface="+mj-lt"/>
              <a:buAutoNum type="arabicPeriod"/>
            </a:pPr>
            <a:r>
              <a:rPr lang="en-US" sz="1800" dirty="0"/>
              <a:t>Cashiers</a:t>
            </a:r>
          </a:p>
          <a:p>
            <a:pPr marL="914400" lvl="1" indent="-457200">
              <a:buFont typeface="+mj-lt"/>
              <a:buAutoNum type="arabicPeriod"/>
            </a:pPr>
            <a:r>
              <a:rPr lang="en-US" sz="1800" dirty="0"/>
              <a:t>Engineers</a:t>
            </a:r>
          </a:p>
          <a:p>
            <a:endParaRPr lang="en-US" sz="1800" dirty="0"/>
          </a:p>
        </p:txBody>
      </p:sp>
    </p:spTree>
    <p:extLst>
      <p:ext uri="{BB962C8B-B14F-4D97-AF65-F5344CB8AC3E}">
        <p14:creationId xmlns:p14="http://schemas.microsoft.com/office/powerpoint/2010/main" val="41454526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E03BF673-8C68-4092-BF1B-53C57EFEC2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xmlns="" id="{B1BDB70B-F0E6-4867-818F-C582494FB6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xmlns="" id="{1E52C707-F508-47B5-8864-8CC3EE0F030B}"/>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3" name="Freeform 6">
              <a:extLst>
                <a:ext uri="{FF2B5EF4-FFF2-40B4-BE49-F238E27FC236}">
                  <a16:creationId xmlns:a16="http://schemas.microsoft.com/office/drawing/2014/main" xmlns="" id="{066B5DD9-1C9B-4957-AF7C-8E11C7E88BB9}"/>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xmlns="" id="{8DF9D480-2CEE-4037-8C1B-6380686300DC}"/>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xmlns="" id="{EBF6F7B8-E51D-495D-B944-B8E2E84C574A}"/>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xmlns="" id="{F43BB0F7-F9F4-4CFA-9277-2B671DC701CB}"/>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xmlns="" id="{D51F18A6-D926-4462-B110-63097184FBAE}"/>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xmlns="" id="{ED77B4F5-55D8-444A-9EFF-CAAA8CD69F46}"/>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p:cNvSpPr>
            <a:spLocks noGrp="1"/>
          </p:cNvSpPr>
          <p:nvPr>
            <p:ph type="title"/>
          </p:nvPr>
        </p:nvSpPr>
        <p:spPr>
          <a:xfrm>
            <a:off x="1836013" y="1072609"/>
            <a:ext cx="3041557" cy="4522647"/>
          </a:xfrm>
          <a:effectLst/>
        </p:spPr>
        <p:txBody>
          <a:bodyPr anchor="ctr">
            <a:normAutofit/>
          </a:bodyPr>
          <a:lstStyle/>
          <a:p>
            <a:pPr algn="l"/>
            <a:r>
              <a:rPr lang="en-US" sz="3200">
                <a:solidFill>
                  <a:schemeClr val="tx2"/>
                </a:solidFill>
              </a:rPr>
              <a:t>Question 2</a:t>
            </a:r>
          </a:p>
        </p:txBody>
      </p:sp>
      <p:sp>
        <p:nvSpPr>
          <p:cNvPr id="3" name="Content Placeholder 2"/>
          <p:cNvSpPr>
            <a:spLocks noGrp="1"/>
          </p:cNvSpPr>
          <p:nvPr>
            <p:ph idx="1"/>
          </p:nvPr>
        </p:nvSpPr>
        <p:spPr>
          <a:xfrm>
            <a:off x="5149032" y="1072609"/>
            <a:ext cx="6383207" cy="4522647"/>
          </a:xfrm>
        </p:spPr>
        <p:txBody>
          <a:bodyPr anchor="ctr">
            <a:normAutofit/>
          </a:bodyPr>
          <a:lstStyle/>
          <a:p>
            <a:r>
              <a:rPr lang="en-US" sz="2000"/>
              <a:t> (T/F) Is telecommuting a way for workers to work from outside the office?</a:t>
            </a:r>
          </a:p>
          <a:p>
            <a:pPr marL="914400" lvl="1" indent="-457200">
              <a:buFont typeface="+mj-lt"/>
              <a:buAutoNum type="arabicPeriod"/>
            </a:pPr>
            <a:r>
              <a:rPr lang="en-US"/>
              <a:t>True</a:t>
            </a:r>
          </a:p>
          <a:p>
            <a:pPr marL="914400" lvl="1" indent="-457200">
              <a:buFont typeface="+mj-lt"/>
              <a:buAutoNum type="arabicPeriod"/>
            </a:pPr>
            <a:r>
              <a:rPr lang="en-US"/>
              <a:t>False</a:t>
            </a:r>
          </a:p>
        </p:txBody>
      </p:sp>
    </p:spTree>
    <p:extLst>
      <p:ext uri="{BB962C8B-B14F-4D97-AF65-F5344CB8AC3E}">
        <p14:creationId xmlns:p14="http://schemas.microsoft.com/office/powerpoint/2010/main" val="20613383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E03BF673-8C68-4092-BF1B-53C57EFEC2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xmlns="" id="{B1BDB70B-F0E6-4867-818F-C582494FB6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xmlns="" id="{1E52C707-F508-47B5-8864-8CC3EE0F030B}"/>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3" name="Freeform 6">
              <a:extLst>
                <a:ext uri="{FF2B5EF4-FFF2-40B4-BE49-F238E27FC236}">
                  <a16:creationId xmlns:a16="http://schemas.microsoft.com/office/drawing/2014/main" xmlns="" id="{066B5DD9-1C9B-4957-AF7C-8E11C7E88BB9}"/>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xmlns="" id="{8DF9D480-2CEE-4037-8C1B-6380686300DC}"/>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xmlns="" id="{EBF6F7B8-E51D-495D-B944-B8E2E84C574A}"/>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xmlns="" id="{F43BB0F7-F9F4-4CFA-9277-2B671DC701CB}"/>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xmlns="" id="{D51F18A6-D926-4462-B110-63097184FBAE}"/>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xmlns="" id="{ED77B4F5-55D8-444A-9EFF-CAAA8CD69F46}"/>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p:cNvSpPr>
            <a:spLocks noGrp="1"/>
          </p:cNvSpPr>
          <p:nvPr>
            <p:ph type="title"/>
          </p:nvPr>
        </p:nvSpPr>
        <p:spPr>
          <a:xfrm>
            <a:off x="1836013" y="1072609"/>
            <a:ext cx="3041557" cy="4522647"/>
          </a:xfrm>
          <a:effectLst/>
        </p:spPr>
        <p:txBody>
          <a:bodyPr anchor="ctr">
            <a:normAutofit/>
          </a:bodyPr>
          <a:lstStyle/>
          <a:p>
            <a:pPr algn="l"/>
            <a:r>
              <a:rPr lang="en-US" sz="3200">
                <a:solidFill>
                  <a:schemeClr val="tx2"/>
                </a:solidFill>
              </a:rPr>
              <a:t>Question 2</a:t>
            </a:r>
          </a:p>
        </p:txBody>
      </p:sp>
      <p:sp>
        <p:nvSpPr>
          <p:cNvPr id="3" name="Content Placeholder 2"/>
          <p:cNvSpPr>
            <a:spLocks noGrp="1"/>
          </p:cNvSpPr>
          <p:nvPr>
            <p:ph idx="1"/>
          </p:nvPr>
        </p:nvSpPr>
        <p:spPr>
          <a:xfrm>
            <a:off x="5149032" y="1072609"/>
            <a:ext cx="6383207" cy="4522647"/>
          </a:xfrm>
        </p:spPr>
        <p:txBody>
          <a:bodyPr anchor="ctr">
            <a:normAutofit/>
          </a:bodyPr>
          <a:lstStyle/>
          <a:p>
            <a:r>
              <a:rPr lang="en-US" sz="2000"/>
              <a:t> (T/F) Is telecommuting a way for workers to work from outside the office?</a:t>
            </a:r>
          </a:p>
          <a:p>
            <a:pPr marL="914400" lvl="1" indent="-457200">
              <a:buFont typeface="+mj-lt"/>
              <a:buAutoNum type="arabicPeriod"/>
            </a:pPr>
            <a:r>
              <a:rPr lang="en-US" b="1"/>
              <a:t>True</a:t>
            </a:r>
          </a:p>
          <a:p>
            <a:pPr marL="914400" lvl="1" indent="-457200">
              <a:buFont typeface="+mj-lt"/>
              <a:buAutoNum type="arabicPeriod"/>
            </a:pPr>
            <a:r>
              <a:rPr lang="en-US"/>
              <a:t>False</a:t>
            </a:r>
          </a:p>
        </p:txBody>
      </p:sp>
    </p:spTree>
    <p:extLst>
      <p:ext uri="{BB962C8B-B14F-4D97-AF65-F5344CB8AC3E}">
        <p14:creationId xmlns:p14="http://schemas.microsoft.com/office/powerpoint/2010/main" val="154533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3</a:t>
            </a:r>
            <a:br>
              <a:rPr lang="en-US" sz="3600"/>
            </a:br>
            <a:r>
              <a:rPr lang="en-US" sz="3600"/>
              <a:t>Fill in the blank</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Offshoring is ____ </a:t>
            </a:r>
            <a:r>
              <a:rPr lang="en-US" sz="1800" dirty="0" smtClean="0"/>
              <a:t>of unemployment</a:t>
            </a:r>
            <a:endParaRPr lang="en-US" sz="1800" dirty="0"/>
          </a:p>
          <a:p>
            <a:pPr marL="914400" lvl="1" indent="-457200">
              <a:buFont typeface="+mj-lt"/>
              <a:buAutoNum type="arabicPeriod"/>
            </a:pPr>
            <a:r>
              <a:rPr lang="en-US" sz="1800" dirty="0"/>
              <a:t>The main reason </a:t>
            </a:r>
          </a:p>
          <a:p>
            <a:pPr marL="914400" lvl="1" indent="-457200">
              <a:buFont typeface="+mj-lt"/>
              <a:buAutoNum type="arabicPeriod"/>
            </a:pPr>
            <a:r>
              <a:rPr lang="en-US" sz="1800" dirty="0"/>
              <a:t>Not a reason </a:t>
            </a:r>
            <a:endParaRPr lang="en-US" sz="1800" dirty="0" smtClean="0"/>
          </a:p>
          <a:p>
            <a:pPr marL="914400" lvl="1" indent="-457200">
              <a:buFont typeface="+mj-lt"/>
              <a:buAutoNum type="arabicPeriod"/>
            </a:pPr>
            <a:r>
              <a:rPr lang="en-US" sz="1800" dirty="0" smtClean="0"/>
              <a:t>A </a:t>
            </a:r>
            <a:r>
              <a:rPr lang="en-US" sz="1800" dirty="0"/>
              <a:t>small </a:t>
            </a:r>
            <a:r>
              <a:rPr lang="en-US" sz="1800" dirty="0" smtClean="0"/>
              <a:t>cause </a:t>
            </a:r>
            <a:endParaRPr lang="en-US" sz="1800" dirty="0"/>
          </a:p>
          <a:p>
            <a:pPr marL="914400" lvl="1" indent="-457200">
              <a:buFont typeface="+mj-lt"/>
              <a:buAutoNum type="arabicPeriod"/>
            </a:pPr>
            <a:r>
              <a:rPr lang="en-US" sz="1800" dirty="0"/>
              <a:t>None of the above </a:t>
            </a:r>
          </a:p>
          <a:p>
            <a:pPr marL="914400" lvl="1" indent="-457200">
              <a:buFont typeface="+mj-lt"/>
              <a:buAutoNum type="arabicPeriod"/>
            </a:pPr>
            <a:endParaRPr lang="en-US" sz="1800" dirty="0"/>
          </a:p>
        </p:txBody>
      </p:sp>
    </p:spTree>
    <p:extLst>
      <p:ext uri="{BB962C8B-B14F-4D97-AF65-F5344CB8AC3E}">
        <p14:creationId xmlns:p14="http://schemas.microsoft.com/office/powerpoint/2010/main" val="33446115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29"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31" name="Freeform: Shape 30">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33" name="Freeform: Shape 32">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35" name="Freeform: Shape 34">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3</a:t>
            </a:r>
            <a:br>
              <a:rPr lang="en-US" sz="3600"/>
            </a:br>
            <a:r>
              <a:rPr lang="en-US" sz="3600"/>
              <a:t>Fill in the blank</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Offshoring is ____ </a:t>
            </a:r>
            <a:r>
              <a:rPr lang="en-US" sz="1800" dirty="0" smtClean="0"/>
              <a:t>of </a:t>
            </a:r>
            <a:r>
              <a:rPr lang="en-US" sz="1800" dirty="0"/>
              <a:t>unemployment</a:t>
            </a:r>
          </a:p>
          <a:p>
            <a:pPr marL="914400" lvl="1" indent="-457200">
              <a:buFont typeface="+mj-lt"/>
              <a:buAutoNum type="arabicPeriod"/>
            </a:pPr>
            <a:r>
              <a:rPr lang="en-US" sz="1800" dirty="0"/>
              <a:t>The main reason </a:t>
            </a:r>
          </a:p>
          <a:p>
            <a:pPr marL="914400" lvl="1" indent="-457200">
              <a:buFont typeface="+mj-lt"/>
              <a:buAutoNum type="arabicPeriod"/>
            </a:pPr>
            <a:r>
              <a:rPr lang="en-US" sz="1800" dirty="0"/>
              <a:t>Not a reason </a:t>
            </a:r>
            <a:endParaRPr lang="en-US" sz="1800" dirty="0" smtClean="0"/>
          </a:p>
          <a:p>
            <a:pPr marL="914400" lvl="1" indent="-457200">
              <a:buFont typeface="+mj-lt"/>
              <a:buAutoNum type="arabicPeriod"/>
            </a:pPr>
            <a:r>
              <a:rPr lang="en-US" sz="1800" b="1" dirty="0" smtClean="0"/>
              <a:t>A </a:t>
            </a:r>
            <a:r>
              <a:rPr lang="en-US" sz="1800" b="1" dirty="0"/>
              <a:t>small </a:t>
            </a:r>
            <a:r>
              <a:rPr lang="en-US" sz="1800" b="1" dirty="0" smtClean="0"/>
              <a:t>cause</a:t>
            </a:r>
            <a:endParaRPr lang="en-US" sz="1800" b="1" dirty="0"/>
          </a:p>
          <a:p>
            <a:pPr marL="914400" lvl="1" indent="-457200">
              <a:buFont typeface="+mj-lt"/>
              <a:buAutoNum type="arabicPeriod"/>
            </a:pPr>
            <a:r>
              <a:rPr lang="en-US" sz="1800" dirty="0"/>
              <a:t>None of the above </a:t>
            </a:r>
          </a:p>
          <a:p>
            <a:pPr marL="914400" lvl="1" indent="-457200">
              <a:buFont typeface="+mj-lt"/>
              <a:buAutoNum type="arabicPeriod"/>
            </a:pPr>
            <a:endParaRPr lang="en-US" sz="1800" dirty="0"/>
          </a:p>
        </p:txBody>
      </p:sp>
    </p:spTree>
    <p:extLst>
      <p:ext uri="{BB962C8B-B14F-4D97-AF65-F5344CB8AC3E}">
        <p14:creationId xmlns:p14="http://schemas.microsoft.com/office/powerpoint/2010/main" val="17790046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a:stretch/>
        </p:blipFill>
        <p:spPr>
          <a:xfrm>
            <a:off x="7973564" y="2987051"/>
            <a:ext cx="3529459" cy="2355913"/>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6.1 Changes, Fears, and Questions</a:t>
            </a:r>
            <a:br>
              <a:rPr lang="en-US" sz="3700" dirty="0"/>
            </a:br>
            <a:r>
              <a:rPr lang="en-US" sz="3700" dirty="0"/>
              <a:t>Changes </a:t>
            </a:r>
            <a:r>
              <a:rPr lang="en-US" sz="3700" dirty="0" smtClean="0"/>
              <a:t>and </a:t>
            </a:r>
            <a:r>
              <a:rPr lang="en-US" sz="3700" dirty="0"/>
              <a:t>Fears</a:t>
            </a:r>
          </a:p>
        </p:txBody>
      </p:sp>
      <p:sp>
        <p:nvSpPr>
          <p:cNvPr id="3" name="Content Placeholder 2"/>
          <p:cNvSpPr>
            <a:spLocks noGrp="1"/>
          </p:cNvSpPr>
          <p:nvPr>
            <p:ph idx="1"/>
          </p:nvPr>
        </p:nvSpPr>
        <p:spPr>
          <a:xfrm>
            <a:off x="1484311" y="1998133"/>
            <a:ext cx="6855356" cy="3793067"/>
          </a:xfrm>
        </p:spPr>
        <p:txBody>
          <a:bodyPr>
            <a:normAutofit/>
          </a:bodyPr>
          <a:lstStyle/>
          <a:p>
            <a:r>
              <a:rPr lang="en-US" dirty="0"/>
              <a:t>Computers and </a:t>
            </a:r>
            <a:r>
              <a:rPr lang="en-US" dirty="0" smtClean="0"/>
              <a:t>work </a:t>
            </a:r>
            <a:endParaRPr lang="en-US" dirty="0"/>
          </a:p>
          <a:p>
            <a:pPr lvl="1"/>
            <a:r>
              <a:rPr lang="en-US" dirty="0"/>
              <a:t>Humans still do majority of work</a:t>
            </a:r>
          </a:p>
          <a:p>
            <a:r>
              <a:rPr lang="en-US" dirty="0"/>
              <a:t>Future technological advancements</a:t>
            </a:r>
          </a:p>
          <a:p>
            <a:r>
              <a:rPr lang="en-US" dirty="0"/>
              <a:t>Fear of </a:t>
            </a:r>
            <a:r>
              <a:rPr lang="en-US" dirty="0" smtClean="0"/>
              <a:t>computers</a:t>
            </a:r>
            <a:endParaRPr lang="en-US" dirty="0"/>
          </a:p>
          <a:p>
            <a:pPr lvl="1"/>
            <a:r>
              <a:rPr lang="en-US" dirty="0"/>
              <a:t>Offshoring -&gt; </a:t>
            </a:r>
            <a:r>
              <a:rPr lang="en-US" dirty="0" smtClean="0"/>
              <a:t>elimination </a:t>
            </a:r>
            <a:r>
              <a:rPr lang="en-US" dirty="0"/>
              <a:t>of jobs? </a:t>
            </a:r>
          </a:p>
          <a:p>
            <a:pPr lvl="1"/>
            <a:r>
              <a:rPr lang="en-US" dirty="0"/>
              <a:t>Tech savvy vs Non tech savvy?</a:t>
            </a:r>
          </a:p>
        </p:txBody>
      </p:sp>
      <p:sp>
        <p:nvSpPr>
          <p:cNvPr id="5" name="TextBox 4"/>
          <p:cNvSpPr txBox="1"/>
          <p:nvPr/>
        </p:nvSpPr>
        <p:spPr>
          <a:xfrm>
            <a:off x="7973564" y="5461320"/>
            <a:ext cx="1260730" cy="369332"/>
          </a:xfrm>
          <a:prstGeom prst="rect">
            <a:avLst/>
          </a:prstGeom>
          <a:noFill/>
        </p:spPr>
        <p:txBody>
          <a:bodyPr wrap="none" rtlCol="0">
            <a:spAutoFit/>
          </a:bodyPr>
          <a:lstStyle/>
          <a:p>
            <a:r>
              <a:rPr lang="en-US" smtClean="0"/>
              <a:t>(Ego</a:t>
            </a:r>
            <a:r>
              <a:rPr lang="en-US" dirty="0" smtClean="0"/>
              <a:t>, 2016)</a:t>
            </a:r>
            <a:endParaRPr lang="en-US" dirty="0"/>
          </a:p>
        </p:txBody>
      </p:sp>
    </p:spTree>
    <p:extLst>
      <p:ext uri="{BB962C8B-B14F-4D97-AF65-F5344CB8AC3E}">
        <p14:creationId xmlns:p14="http://schemas.microsoft.com/office/powerpoint/2010/main" val="38184934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785907" y="2082479"/>
            <a:ext cx="2717116" cy="362282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6.1 Changes, Fears, and Questions</a:t>
            </a:r>
            <a:br>
              <a:rPr lang="en-US" sz="3700" dirty="0"/>
            </a:br>
            <a:r>
              <a:rPr lang="en-US" sz="3700" dirty="0"/>
              <a:t>Questions</a:t>
            </a:r>
          </a:p>
        </p:txBody>
      </p:sp>
      <p:sp>
        <p:nvSpPr>
          <p:cNvPr id="3" name="Content Placeholder 2"/>
          <p:cNvSpPr>
            <a:spLocks noGrp="1"/>
          </p:cNvSpPr>
          <p:nvPr>
            <p:ph idx="1"/>
          </p:nvPr>
        </p:nvSpPr>
        <p:spPr>
          <a:xfrm>
            <a:off x="1484311" y="1998133"/>
            <a:ext cx="6855356" cy="3793067"/>
          </a:xfrm>
        </p:spPr>
        <p:txBody>
          <a:bodyPr>
            <a:normAutofit/>
          </a:bodyPr>
          <a:lstStyle/>
          <a:p>
            <a:r>
              <a:rPr lang="en-US" dirty="0"/>
              <a:t>Retraining? </a:t>
            </a:r>
          </a:p>
          <a:p>
            <a:r>
              <a:rPr lang="en-US" dirty="0"/>
              <a:t>Telecommuting?</a:t>
            </a:r>
          </a:p>
          <a:p>
            <a:pPr lvl="1"/>
            <a:r>
              <a:rPr lang="en-US" dirty="0"/>
              <a:t>Advantages? Disadvantages?</a:t>
            </a:r>
          </a:p>
          <a:p>
            <a:r>
              <a:rPr lang="en-US" dirty="0"/>
              <a:t> Own devices for work?</a:t>
            </a:r>
          </a:p>
          <a:p>
            <a:pPr lvl="1"/>
            <a:r>
              <a:rPr lang="en-US" dirty="0"/>
              <a:t>Risks?</a:t>
            </a:r>
          </a:p>
          <a:p>
            <a:r>
              <a:rPr lang="en-US" dirty="0"/>
              <a:t>Employer monitoring?</a:t>
            </a:r>
          </a:p>
          <a:p>
            <a:pPr lvl="1"/>
            <a:r>
              <a:rPr lang="en-US" dirty="0"/>
              <a:t>Limit monitoring?</a:t>
            </a:r>
          </a:p>
        </p:txBody>
      </p:sp>
      <p:sp>
        <p:nvSpPr>
          <p:cNvPr id="5" name="TextBox 4"/>
          <p:cNvSpPr txBox="1"/>
          <p:nvPr/>
        </p:nvSpPr>
        <p:spPr>
          <a:xfrm>
            <a:off x="8785907" y="5791200"/>
            <a:ext cx="1665328" cy="369332"/>
          </a:xfrm>
          <a:prstGeom prst="rect">
            <a:avLst/>
          </a:prstGeom>
          <a:noFill/>
        </p:spPr>
        <p:txBody>
          <a:bodyPr wrap="none" rtlCol="0">
            <a:spAutoFit/>
          </a:bodyPr>
          <a:lstStyle/>
          <a:p>
            <a:r>
              <a:rPr lang="en-US" dirty="0" smtClean="0"/>
              <a:t>(</a:t>
            </a:r>
            <a:r>
              <a:rPr lang="en-US" dirty="0" err="1" smtClean="0"/>
              <a:t>GclipArt</a:t>
            </a:r>
            <a:r>
              <a:rPr lang="en-US" dirty="0" smtClean="0"/>
              <a:t>, 2016)</a:t>
            </a:r>
            <a:endParaRPr lang="en-US" dirty="0"/>
          </a:p>
        </p:txBody>
      </p:sp>
    </p:spTree>
    <p:extLst>
      <p:ext uri="{BB962C8B-B14F-4D97-AF65-F5344CB8AC3E}">
        <p14:creationId xmlns:p14="http://schemas.microsoft.com/office/powerpoint/2010/main" val="30865137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0" name="Group 9">
            <a:extLst>
              <a:ext uri="{FF2B5EF4-FFF2-40B4-BE49-F238E27FC236}">
                <a16:creationId xmlns:a16="http://schemas.microsoft.com/office/drawing/2014/main" xmlns="" id="{E9D059B6-ADD8-488A-B346-63289E90D13F}"/>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xmlns="" id="{F69B42B4-BC82-4495-A6F9-A28167B56A0E}"/>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83CC168C-2AD4-4FFB-9F25-420ED6514C7D}"/>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xmlns="" id="{6C9F369A-6158-4AE8-BA04-138A9DFFAE05}"/>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xmlns="" id="{FC7B1DF4-AD98-42A8-820F-667A3DCC40AC}"/>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xmlns="" id="{61C58B74-3656-4FD5-AC47-EE3A59EBB818}"/>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xmlns="" id="{8B349A01-D803-4A18-B608-47BFCED43435}"/>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xmlns="" id="{15655827-B42D-4180-88D3-D83F25E4BD1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txBody>
          <a:bodyPr rtlCol="0" anchor="ctr"/>
          <a:lstStyle/>
          <a:p>
            <a:pPr algn="ctr"/>
            <a:endParaRPr lang="en-US"/>
          </a:p>
        </p:txBody>
      </p:sp>
      <p:sp>
        <p:nvSpPr>
          <p:cNvPr id="20" name="Freeform: Shape 19">
            <a:extLst>
              <a:ext uri="{FF2B5EF4-FFF2-40B4-BE49-F238E27FC236}">
                <a16:creationId xmlns:a16="http://schemas.microsoft.com/office/drawing/2014/main" xmlns="" id="{24ACCB06-563C-4ADE-B4D6-1FE9F723C7D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955594"/>
            <a:ext cx="1828958" cy="2902407"/>
          </a:xfrm>
          <a:custGeom>
            <a:avLst/>
            <a:gdLst>
              <a:gd name="connsiteX0" fmla="*/ 0 w 1828958"/>
              <a:gd name="connsiteY0" fmla="*/ 0 h 2902407"/>
              <a:gd name="connsiteX1" fmla="*/ 1828958 w 1828958"/>
              <a:gd name="connsiteY1" fmla="*/ 2902407 h 2902407"/>
              <a:gd name="connsiteX2" fmla="*/ 1709896 w 1828958"/>
              <a:gd name="connsiteY2" fmla="*/ 2902407 h 2902407"/>
              <a:gd name="connsiteX3" fmla="*/ 0 w 1828958"/>
              <a:gd name="connsiteY3" fmla="*/ 63474 h 2902407"/>
            </a:gdLst>
            <a:ahLst/>
            <a:cxnLst>
              <a:cxn ang="0">
                <a:pos x="connsiteX0" y="connsiteY0"/>
              </a:cxn>
              <a:cxn ang="0">
                <a:pos x="connsiteX1" y="connsiteY1"/>
              </a:cxn>
              <a:cxn ang="0">
                <a:pos x="connsiteX2" y="connsiteY2"/>
              </a:cxn>
              <a:cxn ang="0">
                <a:pos x="connsiteX3" y="connsiteY3"/>
              </a:cxn>
            </a:cxnLst>
            <a:rect l="l" t="t" r="r" b="b"/>
            <a:pathLst>
              <a:path w="1828958" h="2902407">
                <a:moveTo>
                  <a:pt x="0" y="0"/>
                </a:moveTo>
                <a:lnTo>
                  <a:pt x="1828958" y="2902407"/>
                </a:lnTo>
                <a:lnTo>
                  <a:pt x="1709896" y="2902407"/>
                </a:lnTo>
                <a:lnTo>
                  <a:pt x="0" y="63474"/>
                </a:lnTo>
                <a:close/>
              </a:path>
            </a:pathLst>
          </a:custGeom>
          <a:solidFill>
            <a:srgbClr val="262626"/>
          </a:solidFill>
          <a:ln>
            <a:noFill/>
          </a:ln>
        </p:spPr>
      </p:sp>
      <p:sp>
        <p:nvSpPr>
          <p:cNvPr id="22" name="Freeform: Shape 21">
            <a:extLst>
              <a:ext uri="{FF2B5EF4-FFF2-40B4-BE49-F238E27FC236}">
                <a16:creationId xmlns:a16="http://schemas.microsoft.com/office/drawing/2014/main" xmlns="" id="{40761ECD-D92B-46AE-82CA-640023D282F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3220098"/>
            <a:ext cx="2910045" cy="3637903"/>
          </a:xfrm>
          <a:custGeom>
            <a:avLst/>
            <a:gdLst>
              <a:gd name="connsiteX0" fmla="*/ 0 w 2910045"/>
              <a:gd name="connsiteY0" fmla="*/ 0 h 3637903"/>
              <a:gd name="connsiteX1" fmla="*/ 2910045 w 2910045"/>
              <a:gd name="connsiteY1" fmla="*/ 3637903 h 3637903"/>
              <a:gd name="connsiteX2" fmla="*/ 2786220 w 2910045"/>
              <a:gd name="connsiteY2" fmla="*/ 3637903 h 3637903"/>
              <a:gd name="connsiteX3" fmla="*/ 0 w 2910045"/>
              <a:gd name="connsiteY3" fmla="*/ 20366 h 3637903"/>
            </a:gdLst>
            <a:ahLst/>
            <a:cxnLst>
              <a:cxn ang="0">
                <a:pos x="connsiteX0" y="connsiteY0"/>
              </a:cxn>
              <a:cxn ang="0">
                <a:pos x="connsiteX1" y="connsiteY1"/>
              </a:cxn>
              <a:cxn ang="0">
                <a:pos x="connsiteX2" y="connsiteY2"/>
              </a:cxn>
              <a:cxn ang="0">
                <a:pos x="connsiteX3" y="connsiteY3"/>
              </a:cxn>
            </a:cxnLst>
            <a:rect l="l" t="t" r="r" b="b"/>
            <a:pathLst>
              <a:path w="2910045" h="3637903">
                <a:moveTo>
                  <a:pt x="0" y="0"/>
                </a:moveTo>
                <a:lnTo>
                  <a:pt x="2910045" y="3637903"/>
                </a:lnTo>
                <a:lnTo>
                  <a:pt x="2786220" y="3637903"/>
                </a:lnTo>
                <a:lnTo>
                  <a:pt x="0" y="20366"/>
                </a:lnTo>
                <a:close/>
              </a:path>
            </a:pathLst>
          </a:custGeom>
          <a:solidFill>
            <a:schemeClr val="accent1">
              <a:lumMod val="50000"/>
            </a:schemeClr>
          </a:solidFill>
          <a:ln>
            <a:noFill/>
          </a:ln>
        </p:spPr>
      </p:sp>
      <p:sp>
        <p:nvSpPr>
          <p:cNvPr id="24" name="Freeform: Shape 23">
            <a:extLst>
              <a:ext uri="{FF2B5EF4-FFF2-40B4-BE49-F238E27FC236}">
                <a16:creationId xmlns:a16="http://schemas.microsoft.com/office/drawing/2014/main" xmlns="" id="{9A928607-C55C-40FD-B2DF-6CD6A7226A7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2845509"/>
            <a:ext cx="4149883" cy="4012491"/>
          </a:xfrm>
          <a:custGeom>
            <a:avLst/>
            <a:gdLst>
              <a:gd name="connsiteX0" fmla="*/ 0 w 4149883"/>
              <a:gd name="connsiteY0" fmla="*/ 0 h 4012491"/>
              <a:gd name="connsiteX1" fmla="*/ 4149883 w 4149883"/>
              <a:gd name="connsiteY1" fmla="*/ 4012491 h 4012491"/>
              <a:gd name="connsiteX2" fmla="*/ 2910046 w 4149883"/>
              <a:gd name="connsiteY2" fmla="*/ 4012491 h 4012491"/>
              <a:gd name="connsiteX3" fmla="*/ 0 w 4149883"/>
              <a:gd name="connsiteY3" fmla="*/ 374587 h 4012491"/>
            </a:gdLst>
            <a:ahLst/>
            <a:cxnLst>
              <a:cxn ang="0">
                <a:pos x="connsiteX0" y="connsiteY0"/>
              </a:cxn>
              <a:cxn ang="0">
                <a:pos x="connsiteX1" y="connsiteY1"/>
              </a:cxn>
              <a:cxn ang="0">
                <a:pos x="connsiteX2" y="connsiteY2"/>
              </a:cxn>
              <a:cxn ang="0">
                <a:pos x="connsiteX3" y="connsiteY3"/>
              </a:cxn>
            </a:cxnLst>
            <a:rect l="l" t="t" r="r" b="b"/>
            <a:pathLst>
              <a:path w="4149883" h="4012491">
                <a:moveTo>
                  <a:pt x="0" y="0"/>
                </a:moveTo>
                <a:lnTo>
                  <a:pt x="4149883" y="4012491"/>
                </a:lnTo>
                <a:lnTo>
                  <a:pt x="2910046" y="4012491"/>
                </a:lnTo>
                <a:lnTo>
                  <a:pt x="0" y="374587"/>
                </a:lnTo>
                <a:close/>
              </a:path>
            </a:pathLst>
          </a:custGeom>
          <a:solidFill>
            <a:schemeClr val="accent1">
              <a:lumMod val="75000"/>
            </a:schemeClr>
          </a:solidFill>
          <a:ln>
            <a:noFill/>
          </a:ln>
        </p:spPr>
      </p:sp>
      <p:sp>
        <p:nvSpPr>
          <p:cNvPr id="26" name="Freeform: Shape 25">
            <a:extLst>
              <a:ext uri="{FF2B5EF4-FFF2-40B4-BE49-F238E27FC236}">
                <a16:creationId xmlns:a16="http://schemas.microsoft.com/office/drawing/2014/main" xmlns="" id="{400A20C1-29A4-43E0-AB15-7931F76F8C2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332410"/>
            <a:ext cx="2719546" cy="3525590"/>
          </a:xfrm>
          <a:custGeom>
            <a:avLst/>
            <a:gdLst>
              <a:gd name="connsiteX0" fmla="*/ 0 w 2719546"/>
              <a:gd name="connsiteY0" fmla="*/ 0 h 3525590"/>
              <a:gd name="connsiteX1" fmla="*/ 2719546 w 2719546"/>
              <a:gd name="connsiteY1" fmla="*/ 3525590 h 3525590"/>
              <a:gd name="connsiteX2" fmla="*/ 1828959 w 2719546"/>
              <a:gd name="connsiteY2" fmla="*/ 3525590 h 3525590"/>
              <a:gd name="connsiteX3" fmla="*/ 0 w 2719546"/>
              <a:gd name="connsiteY3" fmla="*/ 623183 h 3525590"/>
            </a:gdLst>
            <a:ahLst/>
            <a:cxnLst>
              <a:cxn ang="0">
                <a:pos x="connsiteX0" y="connsiteY0"/>
              </a:cxn>
              <a:cxn ang="0">
                <a:pos x="connsiteX1" y="connsiteY1"/>
              </a:cxn>
              <a:cxn ang="0">
                <a:pos x="connsiteX2" y="connsiteY2"/>
              </a:cxn>
              <a:cxn ang="0">
                <a:pos x="connsiteX3" y="connsiteY3"/>
              </a:cxn>
            </a:cxnLst>
            <a:rect l="l" t="t" r="r" b="b"/>
            <a:pathLst>
              <a:path w="2719546" h="3525590">
                <a:moveTo>
                  <a:pt x="0" y="0"/>
                </a:moveTo>
                <a:lnTo>
                  <a:pt x="2719546" y="3525590"/>
                </a:lnTo>
                <a:lnTo>
                  <a:pt x="1828959" y="3525590"/>
                </a:lnTo>
                <a:lnTo>
                  <a:pt x="0" y="623183"/>
                </a:lnTo>
                <a:close/>
              </a:path>
            </a:pathLst>
          </a:custGeom>
          <a:solidFill>
            <a:srgbClr val="404040"/>
          </a:solidFill>
          <a:ln>
            <a:noFill/>
          </a:ln>
        </p:spPr>
      </p:sp>
      <p:sp>
        <p:nvSpPr>
          <p:cNvPr id="2" name="Title 1"/>
          <p:cNvSpPr>
            <a:spLocks noGrp="1"/>
          </p:cNvSpPr>
          <p:nvPr>
            <p:ph type="title"/>
          </p:nvPr>
        </p:nvSpPr>
        <p:spPr>
          <a:xfrm>
            <a:off x="1524000" y="643468"/>
            <a:ext cx="9144000" cy="3618898"/>
          </a:xfrm>
        </p:spPr>
        <p:txBody>
          <a:bodyPr vert="horz" lIns="91440" tIns="45720" rIns="91440" bIns="45720" rtlCol="0" anchor="b">
            <a:normAutofit/>
          </a:bodyPr>
          <a:lstStyle/>
          <a:p>
            <a:r>
              <a:rPr lang="en-US" sz="7200"/>
              <a:t>6.2 Impacts on Employment</a:t>
            </a:r>
          </a:p>
        </p:txBody>
      </p:sp>
    </p:spTree>
    <p:extLst>
      <p:ext uri="{BB962C8B-B14F-4D97-AF65-F5344CB8AC3E}">
        <p14:creationId xmlns:p14="http://schemas.microsoft.com/office/powerpoint/2010/main" val="33511963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6.2.1 Job Destruction </a:t>
            </a:r>
            <a:r>
              <a:rPr lang="en-US" dirty="0" smtClean="0"/>
              <a:t>and </a:t>
            </a:r>
            <a:r>
              <a:rPr lang="en-US" dirty="0"/>
              <a:t>Creation</a:t>
            </a:r>
            <a:br>
              <a:rPr lang="en-US" dirty="0"/>
            </a:br>
            <a:r>
              <a:rPr lang="en-US" sz="3300" dirty="0" smtClean="0"/>
              <a:t>Sacrifices</a:t>
            </a:r>
            <a:endParaRPr lang="en-US" dirty="0"/>
          </a:p>
        </p:txBody>
      </p:sp>
      <p:sp>
        <p:nvSpPr>
          <p:cNvPr id="3" name="Content Placeholder 2"/>
          <p:cNvSpPr>
            <a:spLocks noGrp="1"/>
          </p:cNvSpPr>
          <p:nvPr>
            <p:ph idx="1"/>
          </p:nvPr>
        </p:nvSpPr>
        <p:spPr>
          <a:xfrm>
            <a:off x="1484310" y="2097023"/>
            <a:ext cx="10018713" cy="3124201"/>
          </a:xfrm>
        </p:spPr>
        <p:txBody>
          <a:bodyPr>
            <a:normAutofit/>
          </a:bodyPr>
          <a:lstStyle/>
          <a:p>
            <a:r>
              <a:rPr lang="en-US" dirty="0" smtClean="0"/>
              <a:t>Scared of change</a:t>
            </a:r>
          </a:p>
          <a:p>
            <a:pPr lvl="1"/>
            <a:r>
              <a:rPr lang="en-US" sz="1800" dirty="0" smtClean="0"/>
              <a:t>Sewing machine destruction</a:t>
            </a:r>
          </a:p>
          <a:p>
            <a:r>
              <a:rPr lang="en-US" dirty="0" smtClean="0"/>
              <a:t>ATMs grew -&gt; bank tellers dropped 37%</a:t>
            </a:r>
          </a:p>
          <a:p>
            <a:r>
              <a:rPr lang="en-US" dirty="0" smtClean="0"/>
              <a:t>Telephone </a:t>
            </a:r>
            <a:r>
              <a:rPr lang="en-US" dirty="0" smtClean="0"/>
              <a:t>switchboard operators dropped</a:t>
            </a:r>
          </a:p>
          <a:p>
            <a:r>
              <a:rPr lang="en-US" dirty="0" smtClean="0"/>
              <a:t>Online </a:t>
            </a:r>
            <a:r>
              <a:rPr lang="en-US" dirty="0" smtClean="0"/>
              <a:t>shopping -&gt; less sales clerks</a:t>
            </a:r>
          </a:p>
        </p:txBody>
      </p:sp>
    </p:spTree>
    <p:extLst>
      <p:ext uri="{BB962C8B-B14F-4D97-AF65-F5344CB8AC3E}">
        <p14:creationId xmlns:p14="http://schemas.microsoft.com/office/powerpoint/2010/main" val="7198160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6.2.1 Job Destruction </a:t>
            </a:r>
            <a:r>
              <a:rPr lang="en-US" dirty="0" smtClean="0"/>
              <a:t>and </a:t>
            </a:r>
            <a:r>
              <a:rPr lang="en-US" dirty="0"/>
              <a:t>Creation</a:t>
            </a:r>
            <a:br>
              <a:rPr lang="en-US" dirty="0"/>
            </a:br>
            <a:r>
              <a:rPr lang="en-US" sz="3000" dirty="0" smtClean="0"/>
              <a:t>Productivity </a:t>
            </a:r>
            <a:r>
              <a:rPr lang="en-US" sz="3000" dirty="0" smtClean="0"/>
              <a:t>and </a:t>
            </a:r>
            <a:r>
              <a:rPr lang="en-US" sz="3000" dirty="0" smtClean="0"/>
              <a:t>Creation</a:t>
            </a:r>
            <a:endParaRPr lang="en-US" sz="3000" dirty="0"/>
          </a:p>
        </p:txBody>
      </p:sp>
      <p:sp>
        <p:nvSpPr>
          <p:cNvPr id="3" name="Content Placeholder 2"/>
          <p:cNvSpPr>
            <a:spLocks noGrp="1"/>
          </p:cNvSpPr>
          <p:nvPr>
            <p:ph idx="1"/>
          </p:nvPr>
        </p:nvSpPr>
        <p:spPr>
          <a:xfrm>
            <a:off x="1484310" y="2438399"/>
            <a:ext cx="10018713" cy="3124201"/>
          </a:xfrm>
        </p:spPr>
        <p:txBody>
          <a:bodyPr>
            <a:normAutofit/>
          </a:bodyPr>
          <a:lstStyle/>
          <a:p>
            <a:r>
              <a:rPr lang="en-US" dirty="0" smtClean="0"/>
              <a:t>Long distance calls increase (1970 </a:t>
            </a:r>
            <a:r>
              <a:rPr lang="mr-IN" dirty="0" smtClean="0"/>
              <a:t>–</a:t>
            </a:r>
            <a:r>
              <a:rPr lang="en-US" dirty="0" smtClean="0"/>
              <a:t> 1996): 9.8 billion to 94.9 billion</a:t>
            </a:r>
          </a:p>
          <a:p>
            <a:r>
              <a:rPr lang="en-US" dirty="0" smtClean="0"/>
              <a:t>100,000 new Internet related jobs 1996</a:t>
            </a:r>
          </a:p>
          <a:p>
            <a:r>
              <a:rPr lang="en-US" dirty="0" smtClean="0"/>
              <a:t>109,000 workers in cellular communications industry 1997</a:t>
            </a:r>
          </a:p>
          <a:p>
            <a:r>
              <a:rPr lang="en-US" dirty="0" smtClean="0"/>
              <a:t>Technology generated jobs: Apple, EBay, Hulu, Amazon, Microsoft, Twitter</a:t>
            </a:r>
          </a:p>
          <a:p>
            <a:r>
              <a:rPr lang="en-US" dirty="0"/>
              <a:t>1993-2002, 17.8 million job openings</a:t>
            </a:r>
          </a:p>
          <a:p>
            <a:endParaRPr lang="en-US" dirty="0" smtClean="0"/>
          </a:p>
        </p:txBody>
      </p:sp>
    </p:spTree>
    <p:extLst>
      <p:ext uri="{BB962C8B-B14F-4D97-AF65-F5344CB8AC3E}">
        <p14:creationId xmlns:p14="http://schemas.microsoft.com/office/powerpoint/2010/main" val="12037030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Outside Source (International)</a:t>
            </a:r>
            <a:br>
              <a:rPr lang="en-US" dirty="0"/>
            </a:br>
            <a:r>
              <a:rPr lang="en-US" dirty="0" err="1"/>
              <a:t>Changying</a:t>
            </a:r>
            <a:r>
              <a:rPr lang="en-US" dirty="0"/>
              <a:t> Precision Company</a:t>
            </a:r>
          </a:p>
        </p:txBody>
      </p:sp>
      <p:sp>
        <p:nvSpPr>
          <p:cNvPr id="3" name="Content Placeholder 2"/>
          <p:cNvSpPr>
            <a:spLocks noGrp="1"/>
          </p:cNvSpPr>
          <p:nvPr>
            <p:ph idx="1"/>
          </p:nvPr>
        </p:nvSpPr>
        <p:spPr>
          <a:xfrm>
            <a:off x="1484309" y="2518533"/>
            <a:ext cx="10018713" cy="3124201"/>
          </a:xfrm>
        </p:spPr>
        <p:txBody>
          <a:bodyPr/>
          <a:lstStyle/>
          <a:p>
            <a:r>
              <a:rPr lang="en-US" dirty="0"/>
              <a:t>Production of mobile phones</a:t>
            </a:r>
          </a:p>
          <a:p>
            <a:r>
              <a:rPr lang="en-US" dirty="0"/>
              <a:t>Robots: 650 employees -&gt; 60 employees</a:t>
            </a:r>
          </a:p>
          <a:p>
            <a:pPr lvl="1"/>
            <a:r>
              <a:rPr lang="en-US" dirty="0"/>
              <a:t>20 employees in the future?</a:t>
            </a:r>
          </a:p>
          <a:p>
            <a:r>
              <a:rPr lang="en-US" dirty="0"/>
              <a:t>250% productivity increase-&gt; defects lowered</a:t>
            </a:r>
          </a:p>
          <a:p>
            <a:endParaRPr lang="en-US" dirty="0"/>
          </a:p>
        </p:txBody>
      </p:sp>
      <p:sp>
        <p:nvSpPr>
          <p:cNvPr id="4" name="TextBox 3"/>
          <p:cNvSpPr txBox="1"/>
          <p:nvPr/>
        </p:nvSpPr>
        <p:spPr>
          <a:xfrm>
            <a:off x="2015517" y="6019800"/>
            <a:ext cx="8956298" cy="1200329"/>
          </a:xfrm>
          <a:prstGeom prst="rect">
            <a:avLst/>
          </a:prstGeom>
          <a:noFill/>
        </p:spPr>
        <p:txBody>
          <a:bodyPr wrap="none" rtlCol="0">
            <a:spAutoFit/>
          </a:bodyPr>
          <a:lstStyle/>
          <a:p>
            <a:r>
              <a:rPr lang="en-US" dirty="0"/>
              <a:t>Andrei, M. (2017, February 03). Chinese factory replaces 90% of human workers			</a:t>
            </a:r>
          </a:p>
          <a:p>
            <a:r>
              <a:rPr lang="en-US" dirty="0"/>
              <a:t> 	with robots. Production rises by 250%, defects drop by 80%. Retrieved from 	</a:t>
            </a:r>
            <a:endParaRPr lang="en-US" dirty="0" smtClean="0"/>
          </a:p>
          <a:p>
            <a:r>
              <a:rPr lang="en-US" dirty="0"/>
              <a:t>	</a:t>
            </a:r>
            <a:r>
              <a:rPr lang="en-US" dirty="0" smtClean="0"/>
              <a:t>https</a:t>
            </a:r>
            <a:r>
              <a:rPr lang="en-US" dirty="0"/>
              <a:t>://</a:t>
            </a:r>
            <a:r>
              <a:rPr lang="en-US" dirty="0" err="1"/>
              <a:t>www.zmescience.com</a:t>
            </a:r>
            <a:r>
              <a:rPr lang="en-US" dirty="0"/>
              <a:t>/other/economics/china-factory-robots-03022017/</a:t>
            </a:r>
          </a:p>
          <a:p>
            <a:endParaRPr lang="en-US" dirty="0"/>
          </a:p>
        </p:txBody>
      </p:sp>
      <p:pic>
        <p:nvPicPr>
          <p:cNvPr id="5" name="Picture 4"/>
          <p:cNvPicPr>
            <a:picLocks noChangeAspect="1"/>
          </p:cNvPicPr>
          <p:nvPr/>
        </p:nvPicPr>
        <p:blipFill>
          <a:blip r:embed="rId3"/>
          <a:stretch>
            <a:fillRect/>
          </a:stretch>
        </p:blipFill>
        <p:spPr>
          <a:xfrm>
            <a:off x="8014446" y="2898875"/>
            <a:ext cx="3729319" cy="2374527"/>
          </a:xfrm>
          <a:prstGeom prst="rect">
            <a:avLst/>
          </a:prstGeom>
        </p:spPr>
      </p:pic>
      <p:sp>
        <p:nvSpPr>
          <p:cNvPr id="6" name="TextBox 5"/>
          <p:cNvSpPr txBox="1"/>
          <p:nvPr/>
        </p:nvSpPr>
        <p:spPr>
          <a:xfrm>
            <a:off x="8014446" y="5273402"/>
            <a:ext cx="1776384" cy="369332"/>
          </a:xfrm>
          <a:prstGeom prst="rect">
            <a:avLst/>
          </a:prstGeom>
          <a:noFill/>
        </p:spPr>
        <p:txBody>
          <a:bodyPr wrap="none" rtlCol="0">
            <a:spAutoFit/>
          </a:bodyPr>
          <a:lstStyle/>
          <a:p>
            <a:r>
              <a:rPr lang="en-US" dirty="0" smtClean="0"/>
              <a:t>(Chemnitz, 2017)</a:t>
            </a:r>
            <a:endParaRPr lang="en-US" dirty="0"/>
          </a:p>
        </p:txBody>
      </p:sp>
    </p:spTree>
    <p:extLst>
      <p:ext uri="{BB962C8B-B14F-4D97-AF65-F5344CB8AC3E}">
        <p14:creationId xmlns:p14="http://schemas.microsoft.com/office/powerpoint/2010/main" val="15790129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6.2.1 Job Destruction </a:t>
            </a:r>
            <a:r>
              <a:rPr lang="en-US" dirty="0" smtClean="0"/>
              <a:t>and </a:t>
            </a:r>
            <a:r>
              <a:rPr lang="en-US" dirty="0"/>
              <a:t>Creation</a:t>
            </a:r>
            <a:br>
              <a:rPr lang="en-US" dirty="0"/>
            </a:br>
            <a:r>
              <a:rPr lang="en-US" sz="3000" dirty="0"/>
              <a:t>Productivity </a:t>
            </a:r>
            <a:r>
              <a:rPr lang="en-US" sz="3000" dirty="0" smtClean="0"/>
              <a:t>and </a:t>
            </a:r>
            <a:r>
              <a:rPr lang="en-US" sz="3000" dirty="0"/>
              <a:t>Creation</a:t>
            </a:r>
            <a:endParaRPr lang="en-US" dirty="0"/>
          </a:p>
        </p:txBody>
      </p:sp>
      <p:sp>
        <p:nvSpPr>
          <p:cNvPr id="3" name="Content Placeholder 2"/>
          <p:cNvSpPr>
            <a:spLocks noGrp="1"/>
          </p:cNvSpPr>
          <p:nvPr>
            <p:ph idx="1"/>
          </p:nvPr>
        </p:nvSpPr>
        <p:spPr>
          <a:xfrm>
            <a:off x="1484310" y="2438399"/>
            <a:ext cx="10018713" cy="3124201"/>
          </a:xfrm>
        </p:spPr>
        <p:txBody>
          <a:bodyPr>
            <a:normAutofit fontScale="92500" lnSpcReduction="20000"/>
          </a:bodyPr>
          <a:lstStyle/>
          <a:p>
            <a:r>
              <a:rPr lang="en-US" dirty="0" smtClean="0"/>
              <a:t>Organization for Economic Co-operation and Development(OECD)</a:t>
            </a:r>
          </a:p>
          <a:p>
            <a:pPr lvl="1"/>
            <a:r>
              <a:rPr lang="en-US" dirty="0" smtClean="0"/>
              <a:t>Studied employment trends 25 countries</a:t>
            </a:r>
          </a:p>
          <a:p>
            <a:pPr lvl="1"/>
            <a:r>
              <a:rPr lang="en-US" dirty="0"/>
              <a:t>New technology != Mass </a:t>
            </a:r>
            <a:r>
              <a:rPr lang="en-US" dirty="0" smtClean="0"/>
              <a:t>unemployment</a:t>
            </a:r>
          </a:p>
          <a:p>
            <a:pPr lvl="1"/>
            <a:r>
              <a:rPr lang="en-US" dirty="0" smtClean="0"/>
              <a:t>Technology progression-&gt;improved living standards and higher employment</a:t>
            </a:r>
            <a:endParaRPr lang="en-US" dirty="0" smtClean="0"/>
          </a:p>
          <a:p>
            <a:r>
              <a:rPr lang="en-US" dirty="0" smtClean="0"/>
              <a:t>  Earning less?</a:t>
            </a:r>
          </a:p>
          <a:p>
            <a:pPr lvl="1"/>
            <a:r>
              <a:rPr lang="en-US" dirty="0"/>
              <a:t>Fewer hours since Industrial Revolution </a:t>
            </a:r>
            <a:r>
              <a:rPr lang="en-US" dirty="0" smtClean="0"/>
              <a:t>(10-12 </a:t>
            </a:r>
            <a:r>
              <a:rPr lang="en-US" dirty="0" err="1" smtClean="0"/>
              <a:t>hrs</a:t>
            </a:r>
            <a:r>
              <a:rPr lang="en-US" dirty="0" smtClean="0"/>
              <a:t>) </a:t>
            </a:r>
            <a:endParaRPr lang="en-US" dirty="0" smtClean="0"/>
          </a:p>
          <a:p>
            <a:pPr lvl="1"/>
            <a:r>
              <a:rPr lang="en-US" dirty="0" smtClean="0"/>
              <a:t>Cheaper items</a:t>
            </a:r>
          </a:p>
          <a:p>
            <a:pPr lvl="1"/>
            <a:r>
              <a:rPr lang="en-US" dirty="0" smtClean="0"/>
              <a:t>Decrease take home pay -&gt;more hours</a:t>
            </a:r>
            <a:r>
              <a:rPr lang="en-US" dirty="0" smtClean="0"/>
              <a:t>-&gt; </a:t>
            </a:r>
            <a:r>
              <a:rPr lang="en-US" dirty="0" smtClean="0"/>
              <a:t>taxes                                                                                                                                                                                                                                                                                                                                                                            </a:t>
            </a:r>
            <a:endParaRPr lang="en-US" dirty="0"/>
          </a:p>
        </p:txBody>
      </p:sp>
    </p:spTree>
    <p:extLst>
      <p:ext uri="{BB962C8B-B14F-4D97-AF65-F5344CB8AC3E}">
        <p14:creationId xmlns:p14="http://schemas.microsoft.com/office/powerpoint/2010/main" val="173875828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8741</TotalTime>
  <Words>2476</Words>
  <Application>Microsoft Macintosh PowerPoint</Application>
  <PresentationFormat>Widescreen</PresentationFormat>
  <Paragraphs>332</Paragraphs>
  <Slides>27</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Calibri</vt:lpstr>
      <vt:lpstr>Corbel</vt:lpstr>
      <vt:lpstr>Mangal</vt:lpstr>
      <vt:lpstr>Arial</vt:lpstr>
      <vt:lpstr>Parallax</vt:lpstr>
      <vt:lpstr>Section 6.1 Changes, Fears, and Questions Section 6.2 Impacts on Employment </vt:lpstr>
      <vt:lpstr>Overview</vt:lpstr>
      <vt:lpstr>6.1 Changes, Fears, and Questions Changes and Fears</vt:lpstr>
      <vt:lpstr>6.1 Changes, Fears, and Questions Questions</vt:lpstr>
      <vt:lpstr>6.2 Impacts on Employment</vt:lpstr>
      <vt:lpstr>6.2.1 Job Destruction and Creation Sacrifices</vt:lpstr>
      <vt:lpstr>6.2.1 Job Destruction and Creation Productivity and Creation</vt:lpstr>
      <vt:lpstr>Outside Source (International) Changying Precision Company</vt:lpstr>
      <vt:lpstr>6.2.1 Job Destruction and Creation Productivity and Creation</vt:lpstr>
      <vt:lpstr>6.2.2 Changing Skills and Skill levels </vt:lpstr>
      <vt:lpstr>6.2.2 Changing Skills and Skill levels </vt:lpstr>
      <vt:lpstr>6.2.3 Telecommuting Benefits</vt:lpstr>
      <vt:lpstr>Outside Source: Domestic</vt:lpstr>
      <vt:lpstr>6.2.3 Telecommuting Problems</vt:lpstr>
      <vt:lpstr>6.2.4 A Global Workforce Offshoring and the impacts</vt:lpstr>
      <vt:lpstr>6.2.4 A Global Workforce Problems and side effects of offshoring</vt:lpstr>
      <vt:lpstr>6.2.4 A Global Workforce Ethics of hiring foreign workers</vt:lpstr>
      <vt:lpstr>6.2.4 A Global Workforce Ethics of hiring foreign workers</vt:lpstr>
      <vt:lpstr>Summary</vt:lpstr>
      <vt:lpstr>References</vt:lpstr>
      <vt:lpstr>PowerPoint Presentation</vt:lpstr>
      <vt:lpstr>Question 1</vt:lpstr>
      <vt:lpstr>Question 1</vt:lpstr>
      <vt:lpstr>Question 2</vt:lpstr>
      <vt:lpstr>Question 2</vt:lpstr>
      <vt:lpstr>Question 3 Fill in the blank</vt:lpstr>
      <vt:lpstr>Question 3 Fill in the blank</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Section 6.1 Changes, fears, and questions Section 6.2 Impacts on Employment </dc:title>
  <dc:creator>Nathaly Uruchima</dc:creator>
  <cp:lastModifiedBy>Kevin Andrade</cp:lastModifiedBy>
  <cp:revision>110</cp:revision>
  <dcterms:created xsi:type="dcterms:W3CDTF">2017-10-02T02:43:50Z</dcterms:created>
  <dcterms:modified xsi:type="dcterms:W3CDTF">2017-10-09T05:30:09Z</dcterms:modified>
</cp:coreProperties>
</file>

<file path=docProps/thumbnail.jpeg>
</file>